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Inter"/>
      <p:regular r:id="rId22"/>
    </p:embeddedFont>
    <p:embeddedFont>
      <p:font typeface="Inter"/>
      <p:regular r:id="rId23"/>
    </p:embeddedFont>
    <p:embeddedFont>
      <p:font typeface="Inter"/>
      <p:regular r:id="rId24"/>
    </p:embeddedFont>
    <p:embeddedFont>
      <p:font typeface="Inter"/>
      <p:regular r:id="rId25"/>
    </p:embeddedFont>
    <p:embeddedFont>
      <p:font typeface="Inter"/>
      <p:regular r:id="rId26"/>
    </p:embeddedFont>
    <p:embeddedFont>
      <p:font typeface="Inter"/>
      <p:regular r:id="rId27"/>
    </p:embeddedFont>
    <p:embeddedFont>
      <p:font typeface="Inter"/>
      <p:regular r:id="rId28"/>
    </p:embeddedFont>
    <p:embeddedFont>
      <p:font typeface="Inter"/>
      <p:regular r:id="rId2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 Id="rId28" Type="http://schemas.openxmlformats.org/officeDocument/2006/relationships/font" Target="fonts/font7.fntdata"/><Relationship Id="rId29"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slideLayout" Target="../slideLayouts/slideLayout11.xml"/><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14.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slideLayout" Target="../slideLayouts/slideLayout9.xml"/><Relationship Id="rId11"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56755"/>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Handling Errors and Debugging in React Native</a:t>
            </a:r>
            <a:endParaRPr lang="en-US" sz="4450" dirty="0"/>
          </a:p>
        </p:txBody>
      </p:sp>
      <p:sp>
        <p:nvSpPr>
          <p:cNvPr id="4" name="Text 1"/>
          <p:cNvSpPr/>
          <p:nvPr/>
        </p:nvSpPr>
        <p:spPr>
          <a:xfrm>
            <a:off x="793790" y="341447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Welcome to our comprehensive guide on handling errors and debugging in React Native development. This presentation will equip you with essential skills to identify, manage, and resolve common error types while implementing effective debugging strategies.</a:t>
            </a:r>
            <a:endParaRPr lang="en-US" sz="1750" dirty="0"/>
          </a:p>
        </p:txBody>
      </p:sp>
      <p:sp>
        <p:nvSpPr>
          <p:cNvPr id="5" name="Text 2"/>
          <p:cNvSpPr/>
          <p:nvPr/>
        </p:nvSpPr>
        <p:spPr>
          <a:xfrm>
            <a:off x="793790" y="512123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By the end of this presentation, you'll understand the critical importance of error handling for application stability, learn techniques to manage various error types, and discover powerful debugging tools that will streamline your development process.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78669" y="779740"/>
            <a:ext cx="6863596" cy="660440"/>
          </a:xfrm>
          <a:prstGeom prst="rect">
            <a:avLst/>
          </a:prstGeom>
          <a:noFill/>
          <a:ln/>
        </p:spPr>
        <p:txBody>
          <a:bodyPr wrap="none" lIns="0" tIns="0" rIns="0" bIns="0" rtlCol="0" anchor="t"/>
          <a:lstStyle/>
          <a:p>
            <a:pPr algn="l" indent="0" marL="0">
              <a:lnSpc>
                <a:spcPts val="5200"/>
              </a:lnSpc>
              <a:buNone/>
            </a:pPr>
            <a:r>
              <a:rPr lang="en-US" sz="4150" b="1" dirty="0">
                <a:solidFill>
                  <a:srgbClr val="000000"/>
                </a:solidFill>
                <a:latin typeface="Inter Bold" pitchFamily="34" charset="0"/>
                <a:ea typeface="Inter Bold" pitchFamily="34" charset="-122"/>
                <a:cs typeface="Inter Bold" pitchFamily="34" charset="-120"/>
              </a:rPr>
              <a:t>Component Error Handling</a:t>
            </a:r>
            <a:endParaRPr lang="en-US" sz="4150" dirty="0"/>
          </a:p>
        </p:txBody>
      </p:sp>
      <p:pic>
        <p:nvPicPr>
          <p:cNvPr id="3" name="Image 0" descr="preencoded.png">    </p:cNvPr>
          <p:cNvPicPr>
            <a:picLocks noChangeAspect="1"/>
          </p:cNvPicPr>
          <p:nvPr/>
        </p:nvPicPr>
        <p:blipFill>
          <a:blip r:embed="rId1"/>
          <a:stretch>
            <a:fillRect/>
          </a:stretch>
        </p:blipFill>
        <p:spPr>
          <a:xfrm>
            <a:off x="2968347" y="1862852"/>
            <a:ext cx="2157055" cy="1217771"/>
          </a:xfrm>
          <a:prstGeom prst="rect">
            <a:avLst/>
          </a:prstGeom>
        </p:spPr>
      </p:pic>
      <p:pic>
        <p:nvPicPr>
          <p:cNvPr id="4" name="Image 1" descr="preencoded.png">    </p:cNvPr>
          <p:cNvPicPr>
            <a:picLocks noChangeAspect="1"/>
          </p:cNvPicPr>
          <p:nvPr/>
        </p:nvPicPr>
        <p:blipFill>
          <a:blip r:embed="rId2"/>
          <a:stretch>
            <a:fillRect/>
          </a:stretch>
        </p:blipFill>
        <p:spPr>
          <a:xfrm>
            <a:off x="3898225" y="2436971"/>
            <a:ext cx="297180" cy="371475"/>
          </a:xfrm>
          <a:prstGeom prst="rect">
            <a:avLst/>
          </a:prstGeom>
        </p:spPr>
      </p:pic>
      <p:sp>
        <p:nvSpPr>
          <p:cNvPr id="5" name="Text 1"/>
          <p:cNvSpPr/>
          <p:nvPr/>
        </p:nvSpPr>
        <p:spPr>
          <a:xfrm>
            <a:off x="5336738" y="2074188"/>
            <a:ext cx="2838569" cy="330160"/>
          </a:xfrm>
          <a:prstGeom prst="rect">
            <a:avLst/>
          </a:prstGeom>
          <a:noFill/>
          <a:ln/>
        </p:spPr>
        <p:txBody>
          <a:bodyPr wrap="none" lIns="0" tIns="0" rIns="0" bIns="0" rtlCol="0" anchor="t"/>
          <a:lstStyle/>
          <a:p>
            <a:pPr algn="l" indent="0" marL="0">
              <a:lnSpc>
                <a:spcPts val="2600"/>
              </a:lnSpc>
              <a:buNone/>
            </a:pPr>
            <a:r>
              <a:rPr lang="en-US" sz="2050" b="1" dirty="0">
                <a:solidFill>
                  <a:srgbClr val="000000"/>
                </a:solidFill>
                <a:latin typeface="Inter Bold" pitchFamily="34" charset="0"/>
                <a:ea typeface="Inter Bold" pitchFamily="34" charset="-122"/>
                <a:cs typeface="Inter Bold" pitchFamily="34" charset="-120"/>
              </a:rPr>
              <a:t>Validate Props &amp; State</a:t>
            </a:r>
            <a:endParaRPr lang="en-US" sz="2050" dirty="0"/>
          </a:p>
        </p:txBody>
      </p:sp>
      <p:sp>
        <p:nvSpPr>
          <p:cNvPr id="6" name="Text 2"/>
          <p:cNvSpPr/>
          <p:nvPr/>
        </p:nvSpPr>
        <p:spPr>
          <a:xfrm>
            <a:off x="5336738" y="2531150"/>
            <a:ext cx="2838569" cy="338138"/>
          </a:xfrm>
          <a:prstGeom prst="rect">
            <a:avLst/>
          </a:prstGeom>
          <a:noFill/>
          <a:ln/>
        </p:spPr>
        <p:txBody>
          <a:bodyPr wrap="none" lIns="0" tIns="0" rIns="0" bIns="0" rtlCol="0" anchor="t"/>
          <a:lstStyle/>
          <a:p>
            <a:pPr algn="l" indent="0" marL="0">
              <a:lnSpc>
                <a:spcPts val="2650"/>
              </a:lnSpc>
              <a:buNone/>
            </a:pPr>
            <a:r>
              <a:rPr lang="en-US" sz="1650" dirty="0">
                <a:solidFill>
                  <a:srgbClr val="000000"/>
                </a:solidFill>
                <a:latin typeface="Inter" pitchFamily="34" charset="0"/>
                <a:ea typeface="Inter" pitchFamily="34" charset="-122"/>
                <a:cs typeface="Inter" pitchFamily="34" charset="-120"/>
              </a:rPr>
              <a:t>Verify data before using it</a:t>
            </a:r>
            <a:endParaRPr lang="en-US" sz="1650" dirty="0"/>
          </a:p>
        </p:txBody>
      </p:sp>
      <p:sp>
        <p:nvSpPr>
          <p:cNvPr id="7" name="Shape 3"/>
          <p:cNvSpPr/>
          <p:nvPr/>
        </p:nvSpPr>
        <p:spPr>
          <a:xfrm>
            <a:off x="5178147" y="3097411"/>
            <a:ext cx="8620839" cy="11430"/>
          </a:xfrm>
          <a:prstGeom prst="roundRect">
            <a:avLst>
              <a:gd name="adj" fmla="val 776711"/>
            </a:avLst>
          </a:prstGeom>
          <a:solidFill>
            <a:srgbClr val="E1C7B6"/>
          </a:solidFill>
          <a:ln/>
        </p:spPr>
      </p:sp>
      <p:pic>
        <p:nvPicPr>
          <p:cNvPr id="8" name="Image 2" descr="preencoded.png">    </p:cNvPr>
          <p:cNvPicPr>
            <a:picLocks noChangeAspect="1"/>
          </p:cNvPicPr>
          <p:nvPr/>
        </p:nvPicPr>
        <p:blipFill>
          <a:blip r:embed="rId3"/>
          <a:stretch>
            <a:fillRect/>
          </a:stretch>
        </p:blipFill>
        <p:spPr>
          <a:xfrm>
            <a:off x="1889879" y="3133368"/>
            <a:ext cx="4314111" cy="1217771"/>
          </a:xfrm>
          <a:prstGeom prst="rect">
            <a:avLst/>
          </a:prstGeom>
        </p:spPr>
      </p:pic>
      <p:pic>
        <p:nvPicPr>
          <p:cNvPr id="9" name="Image 3" descr="preencoded.png">    </p:cNvPr>
          <p:cNvPicPr>
            <a:picLocks noChangeAspect="1"/>
          </p:cNvPicPr>
          <p:nvPr/>
        </p:nvPicPr>
        <p:blipFill>
          <a:blip r:embed="rId4"/>
          <a:stretch>
            <a:fillRect/>
          </a:stretch>
        </p:blipFill>
        <p:spPr>
          <a:xfrm>
            <a:off x="3898225" y="3556516"/>
            <a:ext cx="297180" cy="371475"/>
          </a:xfrm>
          <a:prstGeom prst="rect">
            <a:avLst/>
          </a:prstGeom>
        </p:spPr>
      </p:pic>
      <p:sp>
        <p:nvSpPr>
          <p:cNvPr id="10" name="Text 4"/>
          <p:cNvSpPr/>
          <p:nvPr/>
        </p:nvSpPr>
        <p:spPr>
          <a:xfrm>
            <a:off x="6415326" y="3344704"/>
            <a:ext cx="3308985" cy="330160"/>
          </a:xfrm>
          <a:prstGeom prst="rect">
            <a:avLst/>
          </a:prstGeom>
          <a:noFill/>
          <a:ln/>
        </p:spPr>
        <p:txBody>
          <a:bodyPr wrap="none" lIns="0" tIns="0" rIns="0" bIns="0" rtlCol="0" anchor="t"/>
          <a:lstStyle/>
          <a:p>
            <a:pPr algn="l" indent="0" marL="0">
              <a:lnSpc>
                <a:spcPts val="2600"/>
              </a:lnSpc>
              <a:buNone/>
            </a:pPr>
            <a:r>
              <a:rPr lang="en-US" sz="2050" b="1" dirty="0">
                <a:solidFill>
                  <a:srgbClr val="000000"/>
                </a:solidFill>
                <a:latin typeface="Inter Bold" pitchFamily="34" charset="0"/>
                <a:ea typeface="Inter Bold" pitchFamily="34" charset="-122"/>
                <a:cs typeface="Inter Bold" pitchFamily="34" charset="-120"/>
              </a:rPr>
              <a:t>Implement Default Values</a:t>
            </a:r>
            <a:endParaRPr lang="en-US" sz="2050" dirty="0"/>
          </a:p>
        </p:txBody>
      </p:sp>
      <p:sp>
        <p:nvSpPr>
          <p:cNvPr id="11" name="Text 5"/>
          <p:cNvSpPr/>
          <p:nvPr/>
        </p:nvSpPr>
        <p:spPr>
          <a:xfrm>
            <a:off x="6415326" y="3801666"/>
            <a:ext cx="3366730" cy="338138"/>
          </a:xfrm>
          <a:prstGeom prst="rect">
            <a:avLst/>
          </a:prstGeom>
          <a:noFill/>
          <a:ln/>
        </p:spPr>
        <p:txBody>
          <a:bodyPr wrap="none" lIns="0" tIns="0" rIns="0" bIns="0" rtlCol="0" anchor="t"/>
          <a:lstStyle/>
          <a:p>
            <a:pPr algn="l" indent="0" marL="0">
              <a:lnSpc>
                <a:spcPts val="2650"/>
              </a:lnSpc>
              <a:buNone/>
            </a:pPr>
            <a:r>
              <a:rPr lang="en-US" sz="1650" dirty="0">
                <a:solidFill>
                  <a:srgbClr val="000000"/>
                </a:solidFill>
                <a:latin typeface="Inter" pitchFamily="34" charset="0"/>
                <a:ea typeface="Inter" pitchFamily="34" charset="-122"/>
                <a:cs typeface="Inter" pitchFamily="34" charset="-120"/>
              </a:rPr>
              <a:t>Provide fallbacks for missing data</a:t>
            </a:r>
            <a:endParaRPr lang="en-US" sz="1650" dirty="0"/>
          </a:p>
        </p:txBody>
      </p:sp>
      <p:sp>
        <p:nvSpPr>
          <p:cNvPr id="12" name="Shape 6"/>
          <p:cNvSpPr/>
          <p:nvPr/>
        </p:nvSpPr>
        <p:spPr>
          <a:xfrm>
            <a:off x="6256734" y="4367927"/>
            <a:ext cx="7542252" cy="11430"/>
          </a:xfrm>
          <a:prstGeom prst="roundRect">
            <a:avLst>
              <a:gd name="adj" fmla="val 776711"/>
            </a:avLst>
          </a:prstGeom>
          <a:solidFill>
            <a:srgbClr val="E1C7B6"/>
          </a:solidFill>
          <a:ln/>
        </p:spPr>
      </p:sp>
      <p:pic>
        <p:nvPicPr>
          <p:cNvPr id="13" name="Image 4" descr="preencoded.png">    </p:cNvPr>
          <p:cNvPicPr>
            <a:picLocks noChangeAspect="1"/>
          </p:cNvPicPr>
          <p:nvPr/>
        </p:nvPicPr>
        <p:blipFill>
          <a:blip r:embed="rId5"/>
          <a:stretch>
            <a:fillRect/>
          </a:stretch>
        </p:blipFill>
        <p:spPr>
          <a:xfrm>
            <a:off x="811292" y="4403884"/>
            <a:ext cx="6471166" cy="1217771"/>
          </a:xfrm>
          <a:prstGeom prst="rect">
            <a:avLst/>
          </a:prstGeom>
        </p:spPr>
      </p:pic>
      <p:pic>
        <p:nvPicPr>
          <p:cNvPr id="14" name="Image 5" descr="preencoded.png">    </p:cNvPr>
          <p:cNvPicPr>
            <a:picLocks noChangeAspect="1"/>
          </p:cNvPicPr>
          <p:nvPr/>
        </p:nvPicPr>
        <p:blipFill>
          <a:blip r:embed="rId6"/>
          <a:stretch>
            <a:fillRect/>
          </a:stretch>
        </p:blipFill>
        <p:spPr>
          <a:xfrm>
            <a:off x="3898225" y="4827032"/>
            <a:ext cx="297180" cy="371475"/>
          </a:xfrm>
          <a:prstGeom prst="rect">
            <a:avLst/>
          </a:prstGeom>
        </p:spPr>
      </p:pic>
      <p:sp>
        <p:nvSpPr>
          <p:cNvPr id="15" name="Text 7"/>
          <p:cNvSpPr/>
          <p:nvPr/>
        </p:nvSpPr>
        <p:spPr>
          <a:xfrm>
            <a:off x="7493794" y="4615220"/>
            <a:ext cx="3455670" cy="330160"/>
          </a:xfrm>
          <a:prstGeom prst="rect">
            <a:avLst/>
          </a:prstGeom>
          <a:noFill/>
          <a:ln/>
        </p:spPr>
        <p:txBody>
          <a:bodyPr wrap="none" lIns="0" tIns="0" rIns="0" bIns="0" rtlCol="0" anchor="t"/>
          <a:lstStyle/>
          <a:p>
            <a:pPr algn="l" indent="0" marL="0">
              <a:lnSpc>
                <a:spcPts val="2600"/>
              </a:lnSpc>
              <a:buNone/>
            </a:pPr>
            <a:r>
              <a:rPr lang="en-US" sz="2050" b="1" dirty="0">
                <a:solidFill>
                  <a:srgbClr val="000000"/>
                </a:solidFill>
                <a:latin typeface="Inter Bold" pitchFamily="34" charset="0"/>
                <a:ea typeface="Inter Bold" pitchFamily="34" charset="-122"/>
                <a:cs typeface="Inter Bold" pitchFamily="34" charset="-120"/>
              </a:rPr>
              <a:t>Add Conditional Rendering</a:t>
            </a:r>
            <a:endParaRPr lang="en-US" sz="2050" dirty="0"/>
          </a:p>
        </p:txBody>
      </p:sp>
      <p:sp>
        <p:nvSpPr>
          <p:cNvPr id="16" name="Text 8"/>
          <p:cNvSpPr/>
          <p:nvPr/>
        </p:nvSpPr>
        <p:spPr>
          <a:xfrm>
            <a:off x="7493794" y="5072182"/>
            <a:ext cx="4243388" cy="338138"/>
          </a:xfrm>
          <a:prstGeom prst="rect">
            <a:avLst/>
          </a:prstGeom>
          <a:noFill/>
          <a:ln/>
        </p:spPr>
        <p:txBody>
          <a:bodyPr wrap="none" lIns="0" tIns="0" rIns="0" bIns="0" rtlCol="0" anchor="t"/>
          <a:lstStyle/>
          <a:p>
            <a:pPr algn="l" indent="0" marL="0">
              <a:lnSpc>
                <a:spcPts val="2650"/>
              </a:lnSpc>
              <a:buNone/>
            </a:pPr>
            <a:r>
              <a:rPr lang="en-US" sz="1650" dirty="0">
                <a:solidFill>
                  <a:srgbClr val="000000"/>
                </a:solidFill>
                <a:latin typeface="Inter" pitchFamily="34" charset="0"/>
                <a:ea typeface="Inter" pitchFamily="34" charset="-122"/>
                <a:cs typeface="Inter" pitchFamily="34" charset="-120"/>
              </a:rPr>
              <a:t>Display appropriate UI based on data state</a:t>
            </a:r>
            <a:endParaRPr lang="en-US" sz="1650" dirty="0"/>
          </a:p>
        </p:txBody>
      </p:sp>
      <p:sp>
        <p:nvSpPr>
          <p:cNvPr id="17" name="Text 9"/>
          <p:cNvSpPr/>
          <p:nvPr/>
        </p:nvSpPr>
        <p:spPr>
          <a:xfrm>
            <a:off x="778669" y="5859423"/>
            <a:ext cx="13073063" cy="676275"/>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Inter" pitchFamily="34" charset="0"/>
                <a:ea typeface="Inter" pitchFamily="34" charset="-122"/>
                <a:cs typeface="Inter" pitchFamily="34" charset="-120"/>
              </a:rPr>
              <a:t>Component error handling checks props, states, or values before using them to prevent null or undefined access issues, ensuring the app doesn't crash. For example, if the user is null or undefined, the app will display "user not found" rather than crashing.</a:t>
            </a:r>
            <a:endParaRPr lang="en-US" sz="1650" dirty="0"/>
          </a:p>
        </p:txBody>
      </p:sp>
      <p:sp>
        <p:nvSpPr>
          <p:cNvPr id="18" name="Text 10"/>
          <p:cNvSpPr/>
          <p:nvPr/>
        </p:nvSpPr>
        <p:spPr>
          <a:xfrm>
            <a:off x="778669" y="6773466"/>
            <a:ext cx="13073063" cy="676275"/>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Inter" pitchFamily="34" charset="0"/>
                <a:ea typeface="Inter" pitchFamily="34" charset="-122"/>
                <a:cs typeface="Inter" pitchFamily="34" charset="-120"/>
              </a:rPr>
              <a:t>This approach creates more robust components that can handle a variety of data states and edge cases, improving overall application stability and user experience.</a:t>
            </a:r>
            <a:endParaRPr lang="en-US" sz="1650" dirty="0"/>
          </a:p>
        </p:txBody>
      </p:sp>
      <p:pic>
        <p:nvPicPr>
          <p:cNvPr id="19" name="Image 6" descr="preencoded.png">    </p:cNvPr>
          <p:cNvPicPr>
            <a:picLocks noChangeAspect="1"/>
          </p:cNvPicPr>
          <p:nvPr/>
        </p:nvPicPr>
        <p:blipFill>
          <a:blip r:embed="rId7"/>
          <a:stretch>
            <a:fillRect/>
          </a:stretch>
        </p:blipFill>
        <p:spPr>
          <a:xfrm>
            <a:off x="13307735" y="228600"/>
            <a:ext cx="1094065" cy="4266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5813" y="617934"/>
            <a:ext cx="4771430" cy="596503"/>
          </a:xfrm>
          <a:prstGeom prst="rect">
            <a:avLst/>
          </a:prstGeom>
          <a:noFill/>
          <a:ln/>
        </p:spPr>
        <p:txBody>
          <a:bodyPr wrap="none" lIns="0" tIns="0" rIns="0" bIns="0" rtlCol="0" anchor="t"/>
          <a:lstStyle/>
          <a:p>
            <a:pPr algn="l" indent="0" marL="0">
              <a:lnSpc>
                <a:spcPts val="4650"/>
              </a:lnSpc>
              <a:buNone/>
            </a:pPr>
            <a:r>
              <a:rPr lang="en-US" sz="3750" b="1" dirty="0">
                <a:solidFill>
                  <a:srgbClr val="000000"/>
                </a:solidFill>
                <a:latin typeface="Inter Bold" pitchFamily="34" charset="0"/>
                <a:ea typeface="Inter Bold" pitchFamily="34" charset="-122"/>
                <a:cs typeface="Inter Bold" pitchFamily="34" charset="-120"/>
              </a:rPr>
              <a:t>Handling API Errors</a:t>
            </a:r>
            <a:endParaRPr lang="en-US" sz="3750" dirty="0"/>
          </a:p>
        </p:txBody>
      </p:sp>
      <p:sp>
        <p:nvSpPr>
          <p:cNvPr id="4" name="Shape 1"/>
          <p:cNvSpPr/>
          <p:nvPr/>
        </p:nvSpPr>
        <p:spPr>
          <a:xfrm>
            <a:off x="1000482" y="1500664"/>
            <a:ext cx="22860" cy="6111002"/>
          </a:xfrm>
          <a:prstGeom prst="roundRect">
            <a:avLst>
              <a:gd name="adj" fmla="val 350661"/>
            </a:avLst>
          </a:prstGeom>
          <a:solidFill>
            <a:srgbClr val="E1C7B6"/>
          </a:solidFill>
          <a:ln/>
        </p:spPr>
      </p:sp>
      <p:sp>
        <p:nvSpPr>
          <p:cNvPr id="5" name="Shape 2"/>
          <p:cNvSpPr/>
          <p:nvPr/>
        </p:nvSpPr>
        <p:spPr>
          <a:xfrm>
            <a:off x="1192292" y="1703903"/>
            <a:ext cx="572572" cy="22860"/>
          </a:xfrm>
          <a:prstGeom prst="roundRect">
            <a:avLst>
              <a:gd name="adj" fmla="val 350661"/>
            </a:avLst>
          </a:prstGeom>
          <a:solidFill>
            <a:srgbClr val="E1C7B6"/>
          </a:solidFill>
          <a:ln/>
        </p:spPr>
      </p:sp>
      <p:sp>
        <p:nvSpPr>
          <p:cNvPr id="6" name="Shape 3"/>
          <p:cNvSpPr/>
          <p:nvPr/>
        </p:nvSpPr>
        <p:spPr>
          <a:xfrm>
            <a:off x="785813" y="1500664"/>
            <a:ext cx="429339" cy="429339"/>
          </a:xfrm>
          <a:prstGeom prst="roundRect">
            <a:avLst>
              <a:gd name="adj" fmla="val 18671"/>
            </a:avLst>
          </a:prstGeom>
          <a:solidFill>
            <a:srgbClr val="FBE1D0"/>
          </a:solidFill>
          <a:ln w="7620">
            <a:solidFill>
              <a:srgbClr val="E1C7B6"/>
            </a:solidFill>
            <a:prstDash val="solid"/>
          </a:ln>
        </p:spPr>
      </p:sp>
      <p:pic>
        <p:nvPicPr>
          <p:cNvPr id="7" name="Image 1" descr="preencoded.png">    </p:cNvPr>
          <p:cNvPicPr>
            <a:picLocks noChangeAspect="1"/>
          </p:cNvPicPr>
          <p:nvPr/>
        </p:nvPicPr>
        <p:blipFill>
          <a:blip r:embed="rId2"/>
          <a:stretch>
            <a:fillRect/>
          </a:stretch>
        </p:blipFill>
        <p:spPr>
          <a:xfrm>
            <a:off x="857369" y="1536442"/>
            <a:ext cx="286226" cy="357783"/>
          </a:xfrm>
          <a:prstGeom prst="rect">
            <a:avLst/>
          </a:prstGeom>
        </p:spPr>
      </p:pic>
      <p:sp>
        <p:nvSpPr>
          <p:cNvPr id="8" name="Text 4"/>
          <p:cNvSpPr/>
          <p:nvPr/>
        </p:nvSpPr>
        <p:spPr>
          <a:xfrm>
            <a:off x="1954768" y="1566267"/>
            <a:ext cx="2986088" cy="298252"/>
          </a:xfrm>
          <a:prstGeom prst="rect">
            <a:avLst/>
          </a:prstGeom>
          <a:noFill/>
          <a:ln/>
        </p:spPr>
        <p:txBody>
          <a:bodyPr wrap="none" lIns="0" tIns="0" rIns="0" bIns="0" rtlCol="0" anchor="t"/>
          <a:lstStyle/>
          <a:p>
            <a:pPr algn="l" indent="0" marL="0">
              <a:lnSpc>
                <a:spcPts val="2300"/>
              </a:lnSpc>
              <a:buNone/>
            </a:pPr>
            <a:r>
              <a:rPr lang="en-US" sz="1850" b="1" dirty="0">
                <a:solidFill>
                  <a:srgbClr val="000000"/>
                </a:solidFill>
                <a:latin typeface="Inter Bold" pitchFamily="34" charset="0"/>
                <a:ea typeface="Inter Bold" pitchFamily="34" charset="-122"/>
                <a:cs typeface="Inter Bold" pitchFamily="34" charset="-120"/>
              </a:rPr>
              <a:t>Promise-Based Approach</a:t>
            </a:r>
            <a:endParaRPr lang="en-US" sz="1850" dirty="0"/>
          </a:p>
        </p:txBody>
      </p:sp>
      <p:sp>
        <p:nvSpPr>
          <p:cNvPr id="9" name="Text 5"/>
          <p:cNvSpPr/>
          <p:nvPr/>
        </p:nvSpPr>
        <p:spPr>
          <a:xfrm>
            <a:off x="1954768" y="1978938"/>
            <a:ext cx="6403419" cy="915829"/>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Use .catch() to handle errors in promise chains when making API requests. This approach works well with fetch and other promise-returning functions.</a:t>
            </a:r>
            <a:endParaRPr lang="en-US" sz="1500" dirty="0"/>
          </a:p>
        </p:txBody>
      </p:sp>
      <p:sp>
        <p:nvSpPr>
          <p:cNvPr id="10" name="Shape 6"/>
          <p:cNvSpPr/>
          <p:nvPr/>
        </p:nvSpPr>
        <p:spPr>
          <a:xfrm>
            <a:off x="1192292" y="3479721"/>
            <a:ext cx="572572" cy="22860"/>
          </a:xfrm>
          <a:prstGeom prst="roundRect">
            <a:avLst>
              <a:gd name="adj" fmla="val 350661"/>
            </a:avLst>
          </a:prstGeom>
          <a:solidFill>
            <a:srgbClr val="E1C7B6"/>
          </a:solidFill>
          <a:ln/>
        </p:spPr>
      </p:sp>
      <p:sp>
        <p:nvSpPr>
          <p:cNvPr id="11" name="Shape 7"/>
          <p:cNvSpPr/>
          <p:nvPr/>
        </p:nvSpPr>
        <p:spPr>
          <a:xfrm>
            <a:off x="785813" y="3276481"/>
            <a:ext cx="429339" cy="429339"/>
          </a:xfrm>
          <a:prstGeom prst="roundRect">
            <a:avLst>
              <a:gd name="adj" fmla="val 18671"/>
            </a:avLst>
          </a:prstGeom>
          <a:solidFill>
            <a:srgbClr val="FBE1D0"/>
          </a:solidFill>
          <a:ln w="7620">
            <a:solidFill>
              <a:srgbClr val="E1C7B6"/>
            </a:solidFill>
            <a:prstDash val="solid"/>
          </a:ln>
        </p:spPr>
      </p:sp>
      <p:pic>
        <p:nvPicPr>
          <p:cNvPr id="12" name="Image 2" descr="preencoded.png">    </p:cNvPr>
          <p:cNvPicPr>
            <a:picLocks noChangeAspect="1"/>
          </p:cNvPicPr>
          <p:nvPr/>
        </p:nvPicPr>
        <p:blipFill>
          <a:blip r:embed="rId3"/>
          <a:stretch>
            <a:fillRect/>
          </a:stretch>
        </p:blipFill>
        <p:spPr>
          <a:xfrm>
            <a:off x="857369" y="3312259"/>
            <a:ext cx="286226" cy="357783"/>
          </a:xfrm>
          <a:prstGeom prst="rect">
            <a:avLst/>
          </a:prstGeom>
        </p:spPr>
      </p:pic>
      <p:sp>
        <p:nvSpPr>
          <p:cNvPr id="13" name="Text 8"/>
          <p:cNvSpPr/>
          <p:nvPr/>
        </p:nvSpPr>
        <p:spPr>
          <a:xfrm>
            <a:off x="1954768" y="3342084"/>
            <a:ext cx="2388156" cy="298252"/>
          </a:xfrm>
          <a:prstGeom prst="rect">
            <a:avLst/>
          </a:prstGeom>
          <a:noFill/>
          <a:ln/>
        </p:spPr>
        <p:txBody>
          <a:bodyPr wrap="none" lIns="0" tIns="0" rIns="0" bIns="0" rtlCol="0" anchor="t"/>
          <a:lstStyle/>
          <a:p>
            <a:pPr algn="l" indent="0" marL="0">
              <a:lnSpc>
                <a:spcPts val="2300"/>
              </a:lnSpc>
              <a:buNone/>
            </a:pPr>
            <a:r>
              <a:rPr lang="en-US" sz="1850" b="1" dirty="0">
                <a:solidFill>
                  <a:srgbClr val="000000"/>
                </a:solidFill>
                <a:latin typeface="Inter Bold" pitchFamily="34" charset="0"/>
                <a:ea typeface="Inter Bold" pitchFamily="34" charset="-122"/>
                <a:cs typeface="Inter Bold" pitchFamily="34" charset="-120"/>
              </a:rPr>
              <a:t>Async/Await Pattern</a:t>
            </a:r>
            <a:endParaRPr lang="en-US" sz="1850" dirty="0"/>
          </a:p>
        </p:txBody>
      </p:sp>
      <p:sp>
        <p:nvSpPr>
          <p:cNvPr id="14" name="Text 9"/>
          <p:cNvSpPr/>
          <p:nvPr/>
        </p:nvSpPr>
        <p:spPr>
          <a:xfrm>
            <a:off x="1954768" y="3754755"/>
            <a:ext cx="6403419" cy="915829"/>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Wrap await statements in try-catch blocks for more readable asynchronous error handling, making the code flow more like synchronous operations.</a:t>
            </a:r>
            <a:endParaRPr lang="en-US" sz="1500" dirty="0"/>
          </a:p>
        </p:txBody>
      </p:sp>
      <p:sp>
        <p:nvSpPr>
          <p:cNvPr id="15" name="Shape 10"/>
          <p:cNvSpPr/>
          <p:nvPr/>
        </p:nvSpPr>
        <p:spPr>
          <a:xfrm>
            <a:off x="1192292" y="5255538"/>
            <a:ext cx="572572" cy="22860"/>
          </a:xfrm>
          <a:prstGeom prst="roundRect">
            <a:avLst>
              <a:gd name="adj" fmla="val 350661"/>
            </a:avLst>
          </a:prstGeom>
          <a:solidFill>
            <a:srgbClr val="E1C7B6"/>
          </a:solidFill>
          <a:ln/>
        </p:spPr>
      </p:sp>
      <p:sp>
        <p:nvSpPr>
          <p:cNvPr id="16" name="Shape 11"/>
          <p:cNvSpPr/>
          <p:nvPr/>
        </p:nvSpPr>
        <p:spPr>
          <a:xfrm>
            <a:off x="785813" y="5052298"/>
            <a:ext cx="429339" cy="429339"/>
          </a:xfrm>
          <a:prstGeom prst="roundRect">
            <a:avLst>
              <a:gd name="adj" fmla="val 18671"/>
            </a:avLst>
          </a:prstGeom>
          <a:solidFill>
            <a:srgbClr val="FBE1D0"/>
          </a:solidFill>
          <a:ln w="7620">
            <a:solidFill>
              <a:srgbClr val="E1C7B6"/>
            </a:solidFill>
            <a:prstDash val="solid"/>
          </a:ln>
        </p:spPr>
      </p:sp>
      <p:pic>
        <p:nvPicPr>
          <p:cNvPr id="17" name="Image 3" descr="preencoded.png">    </p:cNvPr>
          <p:cNvPicPr>
            <a:picLocks noChangeAspect="1"/>
          </p:cNvPicPr>
          <p:nvPr/>
        </p:nvPicPr>
        <p:blipFill>
          <a:blip r:embed="rId4"/>
          <a:stretch>
            <a:fillRect/>
          </a:stretch>
        </p:blipFill>
        <p:spPr>
          <a:xfrm>
            <a:off x="857369" y="5088076"/>
            <a:ext cx="286226" cy="357783"/>
          </a:xfrm>
          <a:prstGeom prst="rect">
            <a:avLst/>
          </a:prstGeom>
        </p:spPr>
      </p:pic>
      <p:sp>
        <p:nvSpPr>
          <p:cNvPr id="18" name="Text 12"/>
          <p:cNvSpPr/>
          <p:nvPr/>
        </p:nvSpPr>
        <p:spPr>
          <a:xfrm>
            <a:off x="1954768" y="5117902"/>
            <a:ext cx="3141107" cy="298252"/>
          </a:xfrm>
          <a:prstGeom prst="rect">
            <a:avLst/>
          </a:prstGeom>
          <a:noFill/>
          <a:ln/>
        </p:spPr>
        <p:txBody>
          <a:bodyPr wrap="none" lIns="0" tIns="0" rIns="0" bIns="0" rtlCol="0" anchor="t"/>
          <a:lstStyle/>
          <a:p>
            <a:pPr algn="l" indent="0" marL="0">
              <a:lnSpc>
                <a:spcPts val="2300"/>
              </a:lnSpc>
              <a:buNone/>
            </a:pPr>
            <a:r>
              <a:rPr lang="en-US" sz="1850" b="1" dirty="0">
                <a:solidFill>
                  <a:srgbClr val="000000"/>
                </a:solidFill>
                <a:latin typeface="Inter Bold" pitchFamily="34" charset="0"/>
                <a:ea typeface="Inter Bold" pitchFamily="34" charset="-122"/>
                <a:cs typeface="Inter Bold" pitchFamily="34" charset="-120"/>
              </a:rPr>
              <a:t>Network Status Monitoring</a:t>
            </a:r>
            <a:endParaRPr lang="en-US" sz="1850" dirty="0"/>
          </a:p>
        </p:txBody>
      </p:sp>
      <p:sp>
        <p:nvSpPr>
          <p:cNvPr id="19" name="Text 13"/>
          <p:cNvSpPr/>
          <p:nvPr/>
        </p:nvSpPr>
        <p:spPr>
          <a:xfrm>
            <a:off x="1954768" y="5530572"/>
            <a:ext cx="6403419" cy="610553"/>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Implement NetInfo to detect connectivity changes and adjust app behavior accordingly, preventing errors before they occur.</a:t>
            </a:r>
            <a:endParaRPr lang="en-US" sz="1500" dirty="0"/>
          </a:p>
        </p:txBody>
      </p:sp>
      <p:sp>
        <p:nvSpPr>
          <p:cNvPr id="20" name="Shape 14"/>
          <p:cNvSpPr/>
          <p:nvPr/>
        </p:nvSpPr>
        <p:spPr>
          <a:xfrm>
            <a:off x="1192292" y="6726079"/>
            <a:ext cx="572572" cy="22860"/>
          </a:xfrm>
          <a:prstGeom prst="roundRect">
            <a:avLst>
              <a:gd name="adj" fmla="val 350661"/>
            </a:avLst>
          </a:prstGeom>
          <a:solidFill>
            <a:srgbClr val="E1C7B6"/>
          </a:solidFill>
          <a:ln/>
        </p:spPr>
      </p:sp>
      <p:sp>
        <p:nvSpPr>
          <p:cNvPr id="21" name="Shape 15"/>
          <p:cNvSpPr/>
          <p:nvPr/>
        </p:nvSpPr>
        <p:spPr>
          <a:xfrm>
            <a:off x="785813" y="6522839"/>
            <a:ext cx="429339" cy="429339"/>
          </a:xfrm>
          <a:prstGeom prst="roundRect">
            <a:avLst>
              <a:gd name="adj" fmla="val 18671"/>
            </a:avLst>
          </a:prstGeom>
          <a:solidFill>
            <a:srgbClr val="FBE1D0"/>
          </a:solidFill>
          <a:ln w="7620">
            <a:solidFill>
              <a:srgbClr val="E1C7B6"/>
            </a:solidFill>
            <a:prstDash val="solid"/>
          </a:ln>
        </p:spPr>
      </p:sp>
      <p:pic>
        <p:nvPicPr>
          <p:cNvPr id="22" name="Image 4" descr="preencoded.png">    </p:cNvPr>
          <p:cNvPicPr>
            <a:picLocks noChangeAspect="1"/>
          </p:cNvPicPr>
          <p:nvPr/>
        </p:nvPicPr>
        <p:blipFill>
          <a:blip r:embed="rId5"/>
          <a:stretch>
            <a:fillRect/>
          </a:stretch>
        </p:blipFill>
        <p:spPr>
          <a:xfrm>
            <a:off x="857369" y="6558617"/>
            <a:ext cx="286226" cy="357783"/>
          </a:xfrm>
          <a:prstGeom prst="rect">
            <a:avLst/>
          </a:prstGeom>
        </p:spPr>
      </p:pic>
      <p:sp>
        <p:nvSpPr>
          <p:cNvPr id="23" name="Text 16"/>
          <p:cNvSpPr/>
          <p:nvPr/>
        </p:nvSpPr>
        <p:spPr>
          <a:xfrm>
            <a:off x="1954768" y="6588443"/>
            <a:ext cx="2385655" cy="298252"/>
          </a:xfrm>
          <a:prstGeom prst="rect">
            <a:avLst/>
          </a:prstGeom>
          <a:noFill/>
          <a:ln/>
        </p:spPr>
        <p:txBody>
          <a:bodyPr wrap="none" lIns="0" tIns="0" rIns="0" bIns="0" rtlCol="0" anchor="t"/>
          <a:lstStyle/>
          <a:p>
            <a:pPr algn="l" indent="0" marL="0">
              <a:lnSpc>
                <a:spcPts val="2300"/>
              </a:lnSpc>
              <a:buNone/>
            </a:pPr>
            <a:r>
              <a:rPr lang="en-US" sz="1850" b="1" dirty="0">
                <a:solidFill>
                  <a:srgbClr val="000000"/>
                </a:solidFill>
                <a:latin typeface="Inter Bold" pitchFamily="34" charset="0"/>
                <a:ea typeface="Inter Bold" pitchFamily="34" charset="-122"/>
                <a:cs typeface="Inter Bold" pitchFamily="34" charset="-120"/>
              </a:rPr>
              <a:t>Retry Mechanisms</a:t>
            </a:r>
            <a:endParaRPr lang="en-US" sz="1850" dirty="0"/>
          </a:p>
        </p:txBody>
      </p:sp>
      <p:sp>
        <p:nvSpPr>
          <p:cNvPr id="24" name="Text 17"/>
          <p:cNvSpPr/>
          <p:nvPr/>
        </p:nvSpPr>
        <p:spPr>
          <a:xfrm>
            <a:off x="1954768" y="7001113"/>
            <a:ext cx="6403419" cy="610553"/>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Add exponential backoff strategies to automatically retry failed requests, improving resilience against temporary network issues.</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09944"/>
          </a:xfrm>
          <a:prstGeom prst="rect">
            <a:avLst/>
          </a:prstGeom>
        </p:spPr>
      </p:pic>
      <p:sp>
        <p:nvSpPr>
          <p:cNvPr id="3" name="Text 0"/>
          <p:cNvSpPr/>
          <p:nvPr/>
        </p:nvSpPr>
        <p:spPr>
          <a:xfrm>
            <a:off x="793790" y="3444716"/>
            <a:ext cx="7446764" cy="602456"/>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Console Logging for Debugging</a:t>
            </a:r>
            <a:endParaRPr lang="en-US" sz="3750" dirty="0"/>
          </a:p>
        </p:txBody>
      </p:sp>
      <p:sp>
        <p:nvSpPr>
          <p:cNvPr id="4" name="Shape 1"/>
          <p:cNvSpPr/>
          <p:nvPr/>
        </p:nvSpPr>
        <p:spPr>
          <a:xfrm>
            <a:off x="793790" y="4336375"/>
            <a:ext cx="433745" cy="433745"/>
          </a:xfrm>
          <a:prstGeom prst="roundRect">
            <a:avLst>
              <a:gd name="adj" fmla="val 18669"/>
            </a:avLst>
          </a:prstGeom>
          <a:solidFill>
            <a:srgbClr val="FBE1D0"/>
          </a:solidFill>
          <a:ln w="7620">
            <a:solidFill>
              <a:srgbClr val="E1C7B6"/>
            </a:solidFill>
            <a:prstDash val="solid"/>
          </a:ln>
        </p:spPr>
      </p:sp>
      <p:sp>
        <p:nvSpPr>
          <p:cNvPr id="5" name="Text 2"/>
          <p:cNvSpPr/>
          <p:nvPr/>
        </p:nvSpPr>
        <p:spPr>
          <a:xfrm>
            <a:off x="866001" y="4372451"/>
            <a:ext cx="289203" cy="361474"/>
          </a:xfrm>
          <a:prstGeom prst="rect">
            <a:avLst/>
          </a:prstGeom>
          <a:noFill/>
          <a:ln/>
        </p:spPr>
        <p:txBody>
          <a:bodyPr wrap="none" lIns="0" tIns="0" rIns="0" bIns="0" rtlCol="0" anchor="t"/>
          <a:lstStyle/>
          <a:p>
            <a:pPr algn="ctr" indent="0" marL="0">
              <a:lnSpc>
                <a:spcPts val="2250"/>
              </a:lnSpc>
              <a:buNone/>
            </a:pPr>
            <a:r>
              <a:rPr lang="en-US" sz="2250" b="1" dirty="0">
                <a:solidFill>
                  <a:srgbClr val="000000"/>
                </a:solidFill>
                <a:latin typeface="Inter Bold" pitchFamily="34" charset="0"/>
                <a:ea typeface="Inter Bold" pitchFamily="34" charset="-122"/>
                <a:cs typeface="Inter Bold" pitchFamily="34" charset="-120"/>
              </a:rPr>
              <a:t>1</a:t>
            </a:r>
            <a:endParaRPr lang="en-US" sz="2250" dirty="0"/>
          </a:p>
        </p:txBody>
      </p:sp>
      <p:sp>
        <p:nvSpPr>
          <p:cNvPr id="6" name="Text 3"/>
          <p:cNvSpPr/>
          <p:nvPr/>
        </p:nvSpPr>
        <p:spPr>
          <a:xfrm>
            <a:off x="1420297" y="4402574"/>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Strategic Placement</a:t>
            </a:r>
            <a:endParaRPr lang="en-US" sz="1850" dirty="0"/>
          </a:p>
        </p:txBody>
      </p:sp>
      <p:sp>
        <p:nvSpPr>
          <p:cNvPr id="7" name="Text 4"/>
          <p:cNvSpPr/>
          <p:nvPr/>
        </p:nvSpPr>
        <p:spPr>
          <a:xfrm>
            <a:off x="1420297" y="4819412"/>
            <a:ext cx="3560445" cy="1541859"/>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Insert console.log statements at key points in your code to track execution flow and variable values. This helps identify where errors occur and what data might be causing them.</a:t>
            </a:r>
            <a:endParaRPr lang="en-US" sz="1500" dirty="0"/>
          </a:p>
        </p:txBody>
      </p:sp>
      <p:sp>
        <p:nvSpPr>
          <p:cNvPr id="8" name="Shape 5"/>
          <p:cNvSpPr/>
          <p:nvPr/>
        </p:nvSpPr>
        <p:spPr>
          <a:xfrm>
            <a:off x="5221724" y="4336375"/>
            <a:ext cx="433745" cy="433745"/>
          </a:xfrm>
          <a:prstGeom prst="roundRect">
            <a:avLst>
              <a:gd name="adj" fmla="val 18669"/>
            </a:avLst>
          </a:prstGeom>
          <a:solidFill>
            <a:srgbClr val="FBE1D0"/>
          </a:solidFill>
          <a:ln w="7620">
            <a:solidFill>
              <a:srgbClr val="E1C7B6"/>
            </a:solidFill>
            <a:prstDash val="solid"/>
          </a:ln>
        </p:spPr>
      </p:sp>
      <p:sp>
        <p:nvSpPr>
          <p:cNvPr id="9" name="Text 6"/>
          <p:cNvSpPr/>
          <p:nvPr/>
        </p:nvSpPr>
        <p:spPr>
          <a:xfrm>
            <a:off x="5293935" y="4372451"/>
            <a:ext cx="289203" cy="361474"/>
          </a:xfrm>
          <a:prstGeom prst="rect">
            <a:avLst/>
          </a:prstGeom>
          <a:noFill/>
          <a:ln/>
        </p:spPr>
        <p:txBody>
          <a:bodyPr wrap="none" lIns="0" tIns="0" rIns="0" bIns="0" rtlCol="0" anchor="t"/>
          <a:lstStyle/>
          <a:p>
            <a:pPr algn="ctr" indent="0" marL="0">
              <a:lnSpc>
                <a:spcPts val="2250"/>
              </a:lnSpc>
              <a:buNone/>
            </a:pPr>
            <a:r>
              <a:rPr lang="en-US" sz="2250" b="1" dirty="0">
                <a:solidFill>
                  <a:srgbClr val="000000"/>
                </a:solidFill>
                <a:latin typeface="Inter Bold" pitchFamily="34" charset="0"/>
                <a:ea typeface="Inter Bold" pitchFamily="34" charset="-122"/>
                <a:cs typeface="Inter Bold" pitchFamily="34" charset="-120"/>
              </a:rPr>
              <a:t>2</a:t>
            </a:r>
            <a:endParaRPr lang="en-US" sz="2250" dirty="0"/>
          </a:p>
        </p:txBody>
      </p:sp>
      <p:sp>
        <p:nvSpPr>
          <p:cNvPr id="10" name="Text 7"/>
          <p:cNvSpPr/>
          <p:nvPr/>
        </p:nvSpPr>
        <p:spPr>
          <a:xfrm>
            <a:off x="5848231" y="4402574"/>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Enhanced Logging</a:t>
            </a:r>
            <a:endParaRPr lang="en-US" sz="1850" dirty="0"/>
          </a:p>
        </p:txBody>
      </p:sp>
      <p:sp>
        <p:nvSpPr>
          <p:cNvPr id="11" name="Text 8"/>
          <p:cNvSpPr/>
          <p:nvPr/>
        </p:nvSpPr>
        <p:spPr>
          <a:xfrm>
            <a:off x="5848231" y="4819412"/>
            <a:ext cx="3560445" cy="1541859"/>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Use console.warn for potential issues and console.error for critical problems. These create visually distinct log entries that stand out in your debugging console.</a:t>
            </a:r>
            <a:endParaRPr lang="en-US" sz="1500" dirty="0"/>
          </a:p>
        </p:txBody>
      </p:sp>
      <p:sp>
        <p:nvSpPr>
          <p:cNvPr id="12" name="Shape 9"/>
          <p:cNvSpPr/>
          <p:nvPr/>
        </p:nvSpPr>
        <p:spPr>
          <a:xfrm>
            <a:off x="9649658" y="4336375"/>
            <a:ext cx="433745" cy="433745"/>
          </a:xfrm>
          <a:prstGeom prst="roundRect">
            <a:avLst>
              <a:gd name="adj" fmla="val 18669"/>
            </a:avLst>
          </a:prstGeom>
          <a:solidFill>
            <a:srgbClr val="FBE1D0"/>
          </a:solidFill>
          <a:ln w="7620">
            <a:solidFill>
              <a:srgbClr val="E1C7B6"/>
            </a:solidFill>
            <a:prstDash val="solid"/>
          </a:ln>
        </p:spPr>
      </p:sp>
      <p:sp>
        <p:nvSpPr>
          <p:cNvPr id="13" name="Text 10"/>
          <p:cNvSpPr/>
          <p:nvPr/>
        </p:nvSpPr>
        <p:spPr>
          <a:xfrm>
            <a:off x="9721870" y="4372451"/>
            <a:ext cx="289203" cy="361474"/>
          </a:xfrm>
          <a:prstGeom prst="rect">
            <a:avLst/>
          </a:prstGeom>
          <a:noFill/>
          <a:ln/>
        </p:spPr>
        <p:txBody>
          <a:bodyPr wrap="none" lIns="0" tIns="0" rIns="0" bIns="0" rtlCol="0" anchor="t"/>
          <a:lstStyle/>
          <a:p>
            <a:pPr algn="ctr" indent="0" marL="0">
              <a:lnSpc>
                <a:spcPts val="2250"/>
              </a:lnSpc>
              <a:buNone/>
            </a:pPr>
            <a:r>
              <a:rPr lang="en-US" sz="2250" b="1" dirty="0">
                <a:solidFill>
                  <a:srgbClr val="000000"/>
                </a:solidFill>
                <a:latin typeface="Inter Bold" pitchFamily="34" charset="0"/>
                <a:ea typeface="Inter Bold" pitchFamily="34" charset="-122"/>
                <a:cs typeface="Inter Bold" pitchFamily="34" charset="-120"/>
              </a:rPr>
              <a:t>3</a:t>
            </a:r>
            <a:endParaRPr lang="en-US" sz="2250" dirty="0"/>
          </a:p>
        </p:txBody>
      </p:sp>
      <p:sp>
        <p:nvSpPr>
          <p:cNvPr id="14" name="Text 11"/>
          <p:cNvSpPr/>
          <p:nvPr/>
        </p:nvSpPr>
        <p:spPr>
          <a:xfrm>
            <a:off x="10276165" y="4402574"/>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Object Inspection</a:t>
            </a:r>
            <a:endParaRPr lang="en-US" sz="1850" dirty="0"/>
          </a:p>
        </p:txBody>
      </p:sp>
      <p:sp>
        <p:nvSpPr>
          <p:cNvPr id="15" name="Text 12"/>
          <p:cNvSpPr/>
          <p:nvPr/>
        </p:nvSpPr>
        <p:spPr>
          <a:xfrm>
            <a:off x="10276165" y="4819412"/>
            <a:ext cx="3560445" cy="1541859"/>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Log complete objects with console.log(JSON.stringify(object, null, 2)) to see nested properties and complex data structures in a readable format.</a:t>
            </a:r>
            <a:endParaRPr lang="en-US" sz="1500" dirty="0"/>
          </a:p>
        </p:txBody>
      </p:sp>
      <p:sp>
        <p:nvSpPr>
          <p:cNvPr id="16" name="Text 13"/>
          <p:cNvSpPr/>
          <p:nvPr/>
        </p:nvSpPr>
        <p:spPr>
          <a:xfrm>
            <a:off x="793790" y="6578084"/>
            <a:ext cx="13042821" cy="616744"/>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While not a formal error-handling mechanism, console logging can help debug issues by tracking errors or behavior during development. It's a simple and effective way to identify where an error occurs and understand the state of your application at that moment.</a:t>
            </a:r>
            <a:endParaRPr lang="en-US" sz="1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87241" y="618530"/>
            <a:ext cx="8302943" cy="702826"/>
          </a:xfrm>
          <a:prstGeom prst="rect">
            <a:avLst/>
          </a:prstGeom>
          <a:noFill/>
          <a:ln/>
        </p:spPr>
        <p:txBody>
          <a:bodyPr wrap="none" lIns="0" tIns="0" rIns="0" bIns="0" rtlCol="0" anchor="t"/>
          <a:lstStyle/>
          <a:p>
            <a:pPr algn="l" indent="0" marL="0">
              <a:lnSpc>
                <a:spcPts val="5500"/>
              </a:lnSpc>
              <a:buNone/>
            </a:pPr>
            <a:r>
              <a:rPr lang="en-US" sz="4400" b="1" dirty="0">
                <a:solidFill>
                  <a:srgbClr val="000000"/>
                </a:solidFill>
                <a:latin typeface="Inter Bold" pitchFamily="34" charset="0"/>
                <a:ea typeface="Inter Bold" pitchFamily="34" charset="-122"/>
                <a:cs typeface="Inter Bold" pitchFamily="34" charset="-120"/>
              </a:rPr>
              <a:t>React DevTools for Debugging</a:t>
            </a:r>
            <a:endParaRPr lang="en-US" sz="4400" dirty="0"/>
          </a:p>
        </p:txBody>
      </p:sp>
      <p:pic>
        <p:nvPicPr>
          <p:cNvPr id="3" name="Image 0" descr="preencoded.png">    </p:cNvPr>
          <p:cNvPicPr>
            <a:picLocks noChangeAspect="1"/>
          </p:cNvPicPr>
          <p:nvPr/>
        </p:nvPicPr>
        <p:blipFill>
          <a:blip r:embed="rId1"/>
          <a:stretch>
            <a:fillRect/>
          </a:stretch>
        </p:blipFill>
        <p:spPr>
          <a:xfrm>
            <a:off x="787241" y="1771174"/>
            <a:ext cx="4164568" cy="2573893"/>
          </a:xfrm>
          <a:prstGeom prst="rect">
            <a:avLst/>
          </a:prstGeom>
        </p:spPr>
      </p:pic>
      <p:sp>
        <p:nvSpPr>
          <p:cNvPr id="4" name="Text 1"/>
          <p:cNvSpPr/>
          <p:nvPr/>
        </p:nvSpPr>
        <p:spPr>
          <a:xfrm>
            <a:off x="787241" y="4626173"/>
            <a:ext cx="3121462" cy="351472"/>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Component Inspection</a:t>
            </a:r>
            <a:endParaRPr lang="en-US" sz="2200" dirty="0"/>
          </a:p>
        </p:txBody>
      </p:sp>
      <p:sp>
        <p:nvSpPr>
          <p:cNvPr id="5" name="Text 2"/>
          <p:cNvSpPr/>
          <p:nvPr/>
        </p:nvSpPr>
        <p:spPr>
          <a:xfrm>
            <a:off x="787241" y="5112544"/>
            <a:ext cx="4164568" cy="2518648"/>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React DevTools allow you to inspect React component trees, examining the hierarchy and relationships between components. This helps identify which components might be causing rendering issues or performance problems.</a:t>
            </a:r>
            <a:endParaRPr lang="en-US" sz="1750" dirty="0"/>
          </a:p>
        </p:txBody>
      </p:sp>
      <p:pic>
        <p:nvPicPr>
          <p:cNvPr id="6" name="Image 1" descr="preencoded.png">    </p:cNvPr>
          <p:cNvPicPr>
            <a:picLocks noChangeAspect="1"/>
          </p:cNvPicPr>
          <p:nvPr/>
        </p:nvPicPr>
        <p:blipFill>
          <a:blip r:embed="rId2"/>
          <a:stretch>
            <a:fillRect/>
          </a:stretch>
        </p:blipFill>
        <p:spPr>
          <a:xfrm>
            <a:off x="5232916" y="1771174"/>
            <a:ext cx="4164568" cy="2573893"/>
          </a:xfrm>
          <a:prstGeom prst="rect">
            <a:avLst/>
          </a:prstGeom>
        </p:spPr>
      </p:pic>
      <p:sp>
        <p:nvSpPr>
          <p:cNvPr id="7" name="Text 3"/>
          <p:cNvSpPr/>
          <p:nvPr/>
        </p:nvSpPr>
        <p:spPr>
          <a:xfrm>
            <a:off x="5232916" y="4626173"/>
            <a:ext cx="3407212" cy="351472"/>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Props &amp; State Monitoring</a:t>
            </a:r>
            <a:endParaRPr lang="en-US" sz="2200" dirty="0"/>
          </a:p>
        </p:txBody>
      </p:sp>
      <p:sp>
        <p:nvSpPr>
          <p:cNvPr id="8" name="Text 4"/>
          <p:cNvSpPr/>
          <p:nvPr/>
        </p:nvSpPr>
        <p:spPr>
          <a:xfrm>
            <a:off x="5232916" y="5112544"/>
            <a:ext cx="4164568" cy="2158841"/>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Monitor props and state changes in real-time to understand how data flows through your application. This is invaluable for tracking down issues related to unexpected component behavior.</a:t>
            </a:r>
            <a:endParaRPr lang="en-US" sz="1750" dirty="0"/>
          </a:p>
        </p:txBody>
      </p:sp>
      <p:pic>
        <p:nvPicPr>
          <p:cNvPr id="9" name="Image 2" descr="preencoded.png">    </p:cNvPr>
          <p:cNvPicPr>
            <a:picLocks noChangeAspect="1"/>
          </p:cNvPicPr>
          <p:nvPr/>
        </p:nvPicPr>
        <p:blipFill>
          <a:blip r:embed="rId3"/>
          <a:stretch>
            <a:fillRect/>
          </a:stretch>
        </p:blipFill>
        <p:spPr>
          <a:xfrm>
            <a:off x="9678591" y="1771174"/>
            <a:ext cx="4164568" cy="2573893"/>
          </a:xfrm>
          <a:prstGeom prst="rect">
            <a:avLst/>
          </a:prstGeom>
        </p:spPr>
      </p:pic>
      <p:sp>
        <p:nvSpPr>
          <p:cNvPr id="10" name="Text 5"/>
          <p:cNvSpPr/>
          <p:nvPr/>
        </p:nvSpPr>
        <p:spPr>
          <a:xfrm>
            <a:off x="9678591" y="4626173"/>
            <a:ext cx="3013710" cy="351472"/>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Performance Profiling</a:t>
            </a:r>
            <a:endParaRPr lang="en-US" sz="2200" dirty="0"/>
          </a:p>
        </p:txBody>
      </p:sp>
      <p:sp>
        <p:nvSpPr>
          <p:cNvPr id="11" name="Text 6"/>
          <p:cNvSpPr/>
          <p:nvPr/>
        </p:nvSpPr>
        <p:spPr>
          <a:xfrm>
            <a:off x="9678591" y="5112544"/>
            <a:ext cx="4164568" cy="2518648"/>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Use the Profiler tab to identify performance bottlenecks and unnecessary re-renders. This helps optimize your application by highlighting components that render too frequently or take too long to render.</a:t>
            </a:r>
            <a:endParaRPr lang="en-US" sz="1750" dirty="0"/>
          </a:p>
        </p:txBody>
      </p:sp>
      <p:pic>
        <p:nvPicPr>
          <p:cNvPr id="12" name="Image 3" descr="preencoded.png">    </p:cNvPr>
          <p:cNvPicPr>
            <a:picLocks noChangeAspect="1"/>
          </p:cNvPicPr>
          <p:nvPr/>
        </p:nvPicPr>
        <p:blipFill>
          <a:blip r:embed="rId4"/>
          <a:stretch>
            <a:fillRect/>
          </a:stretch>
        </p:blipFill>
        <p:spPr>
          <a:xfrm>
            <a:off x="13307735" y="228600"/>
            <a:ext cx="1094065" cy="4266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77967"/>
            <a:ext cx="7488912" cy="496133"/>
          </a:xfrm>
          <a:prstGeom prst="rect">
            <a:avLst/>
          </a:prstGeom>
          <a:noFill/>
          <a:ln/>
        </p:spPr>
        <p:txBody>
          <a:bodyPr wrap="none" lIns="0" tIns="0" rIns="0" bIns="0" rtlCol="0" anchor="t"/>
          <a:lstStyle/>
          <a:p>
            <a:pPr algn="l"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Chrome and VS Code Debugging Tools</a:t>
            </a:r>
            <a:endParaRPr lang="en-US" sz="3100" dirty="0"/>
          </a:p>
        </p:txBody>
      </p:sp>
      <p:sp>
        <p:nvSpPr>
          <p:cNvPr id="4" name="Text 1"/>
          <p:cNvSpPr/>
          <p:nvPr/>
        </p:nvSpPr>
        <p:spPr>
          <a:xfrm>
            <a:off x="793790" y="1691521"/>
            <a:ext cx="3659148" cy="523875"/>
          </a:xfrm>
          <a:prstGeom prst="rect">
            <a:avLst/>
          </a:prstGeom>
          <a:noFill/>
          <a:ln/>
        </p:spPr>
        <p:txBody>
          <a:bodyPr wrap="none" lIns="0" tIns="0" rIns="0" bIns="0" rtlCol="0" anchor="t"/>
          <a:lstStyle/>
          <a:p>
            <a:pPr algn="ctr" indent="0" marL="0">
              <a:lnSpc>
                <a:spcPts val="4100"/>
              </a:lnSpc>
              <a:buNone/>
            </a:pPr>
            <a:r>
              <a:rPr lang="en-US" sz="4100" b="1" dirty="0">
                <a:solidFill>
                  <a:srgbClr val="000000"/>
                </a:solidFill>
                <a:latin typeface="Inter Bold" pitchFamily="34" charset="0"/>
                <a:ea typeface="Inter Bold" pitchFamily="34" charset="-122"/>
                <a:cs typeface="Inter Bold" pitchFamily="34" charset="-120"/>
              </a:rPr>
              <a:t>100%</a:t>
            </a:r>
            <a:endParaRPr lang="en-US" sz="4100" dirty="0"/>
          </a:p>
        </p:txBody>
      </p:sp>
      <p:sp>
        <p:nvSpPr>
          <p:cNvPr id="5" name="Text 2"/>
          <p:cNvSpPr/>
          <p:nvPr/>
        </p:nvSpPr>
        <p:spPr>
          <a:xfrm>
            <a:off x="1277779" y="2413754"/>
            <a:ext cx="2691170" cy="248007"/>
          </a:xfrm>
          <a:prstGeom prst="rect">
            <a:avLst/>
          </a:prstGeom>
          <a:noFill/>
          <a:ln/>
        </p:spPr>
        <p:txBody>
          <a:bodyPr wrap="none" lIns="0" tIns="0" rIns="0" bIns="0" rtlCol="0" anchor="t"/>
          <a:lstStyle/>
          <a:p>
            <a:pPr algn="ct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Chrome DevTools Coverage</a:t>
            </a:r>
            <a:endParaRPr lang="en-US" sz="1550" dirty="0"/>
          </a:p>
        </p:txBody>
      </p:sp>
      <p:sp>
        <p:nvSpPr>
          <p:cNvPr id="6" name="Text 3"/>
          <p:cNvSpPr/>
          <p:nvPr/>
        </p:nvSpPr>
        <p:spPr>
          <a:xfrm>
            <a:off x="793790" y="2757011"/>
            <a:ext cx="3659148" cy="1016318"/>
          </a:xfrm>
          <a:prstGeom prst="rect">
            <a:avLst/>
          </a:prstGeom>
          <a:noFill/>
          <a:ln/>
        </p:spPr>
        <p:txBody>
          <a:bodyPr wrap="square" lIns="0" tIns="0" rIns="0" bIns="0" rtlCol="0" anchor="t"/>
          <a:lstStyle/>
          <a:p>
            <a:pPr algn="ctr" indent="0" marL="0">
              <a:lnSpc>
                <a:spcPts val="2000"/>
              </a:lnSpc>
              <a:buNone/>
            </a:pPr>
            <a:r>
              <a:rPr lang="en-US" sz="1250" dirty="0">
                <a:solidFill>
                  <a:srgbClr val="000000"/>
                </a:solidFill>
                <a:latin typeface="Inter" pitchFamily="34" charset="0"/>
                <a:ea typeface="Inter" pitchFamily="34" charset="-122"/>
                <a:cs typeface="Inter" pitchFamily="34" charset="-120"/>
              </a:rPr>
              <a:t>Inspect elements, evaluate code, monitor network requests, and debug JavaScript within the browser when running React Native apps in development mode.</a:t>
            </a:r>
            <a:endParaRPr lang="en-US" sz="1250" dirty="0"/>
          </a:p>
        </p:txBody>
      </p:sp>
      <p:sp>
        <p:nvSpPr>
          <p:cNvPr id="7" name="Text 4"/>
          <p:cNvSpPr/>
          <p:nvPr/>
        </p:nvSpPr>
        <p:spPr>
          <a:xfrm>
            <a:off x="4691063" y="1691521"/>
            <a:ext cx="3659148" cy="523875"/>
          </a:xfrm>
          <a:prstGeom prst="rect">
            <a:avLst/>
          </a:prstGeom>
          <a:noFill/>
          <a:ln/>
        </p:spPr>
        <p:txBody>
          <a:bodyPr wrap="none" lIns="0" tIns="0" rIns="0" bIns="0" rtlCol="0" anchor="t"/>
          <a:lstStyle/>
          <a:p>
            <a:pPr algn="ctr" indent="0" marL="0">
              <a:lnSpc>
                <a:spcPts val="4100"/>
              </a:lnSpc>
              <a:buNone/>
            </a:pPr>
            <a:r>
              <a:rPr lang="en-US" sz="4100" b="1" dirty="0">
                <a:solidFill>
                  <a:srgbClr val="000000"/>
                </a:solidFill>
                <a:latin typeface="Inter Bold" pitchFamily="34" charset="0"/>
                <a:ea typeface="Inter Bold" pitchFamily="34" charset="-122"/>
                <a:cs typeface="Inter Bold" pitchFamily="34" charset="-120"/>
              </a:rPr>
              <a:t>50+</a:t>
            </a:r>
            <a:endParaRPr lang="en-US" sz="4100" dirty="0"/>
          </a:p>
        </p:txBody>
      </p:sp>
      <p:sp>
        <p:nvSpPr>
          <p:cNvPr id="8" name="Text 5"/>
          <p:cNvSpPr/>
          <p:nvPr/>
        </p:nvSpPr>
        <p:spPr>
          <a:xfrm>
            <a:off x="5528310" y="2413754"/>
            <a:ext cx="1984653" cy="248007"/>
          </a:xfrm>
          <a:prstGeom prst="rect">
            <a:avLst/>
          </a:prstGeom>
          <a:noFill/>
          <a:ln/>
        </p:spPr>
        <p:txBody>
          <a:bodyPr wrap="none" lIns="0" tIns="0" rIns="0" bIns="0" rtlCol="0" anchor="t"/>
          <a:lstStyle/>
          <a:p>
            <a:pPr algn="ct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VS Code Extensions</a:t>
            </a:r>
            <a:endParaRPr lang="en-US" sz="1550" dirty="0"/>
          </a:p>
        </p:txBody>
      </p:sp>
      <p:sp>
        <p:nvSpPr>
          <p:cNvPr id="9" name="Text 6"/>
          <p:cNvSpPr/>
          <p:nvPr/>
        </p:nvSpPr>
        <p:spPr>
          <a:xfrm>
            <a:off x="4691063" y="2757011"/>
            <a:ext cx="3659148" cy="1016318"/>
          </a:xfrm>
          <a:prstGeom prst="rect">
            <a:avLst/>
          </a:prstGeom>
          <a:noFill/>
          <a:ln/>
        </p:spPr>
        <p:txBody>
          <a:bodyPr wrap="square" lIns="0" tIns="0" rIns="0" bIns="0" rtlCol="0" anchor="t"/>
          <a:lstStyle/>
          <a:p>
            <a:pPr algn="ctr" indent="0" marL="0">
              <a:lnSpc>
                <a:spcPts val="2000"/>
              </a:lnSpc>
              <a:buNone/>
            </a:pPr>
            <a:r>
              <a:rPr lang="en-US" sz="1250" dirty="0">
                <a:solidFill>
                  <a:srgbClr val="000000"/>
                </a:solidFill>
                <a:latin typeface="Inter" pitchFamily="34" charset="0"/>
                <a:ea typeface="Inter" pitchFamily="34" charset="-122"/>
                <a:cs typeface="Inter" pitchFamily="34" charset="-120"/>
              </a:rPr>
              <a:t>The React Native Tools extension provides specialized debugging features directly in your editor, with breakpoints, variable inspection, and step-through debugging.</a:t>
            </a:r>
            <a:endParaRPr lang="en-US" sz="1250" dirty="0"/>
          </a:p>
        </p:txBody>
      </p:sp>
      <p:sp>
        <p:nvSpPr>
          <p:cNvPr id="10" name="Text 7"/>
          <p:cNvSpPr/>
          <p:nvPr/>
        </p:nvSpPr>
        <p:spPr>
          <a:xfrm>
            <a:off x="2742367" y="4328874"/>
            <a:ext cx="3659148" cy="523875"/>
          </a:xfrm>
          <a:prstGeom prst="rect">
            <a:avLst/>
          </a:prstGeom>
          <a:noFill/>
          <a:ln/>
        </p:spPr>
        <p:txBody>
          <a:bodyPr wrap="none" lIns="0" tIns="0" rIns="0" bIns="0" rtlCol="0" anchor="t"/>
          <a:lstStyle/>
          <a:p>
            <a:pPr algn="ctr" indent="0" marL="0">
              <a:lnSpc>
                <a:spcPts val="4100"/>
              </a:lnSpc>
              <a:buNone/>
            </a:pPr>
            <a:r>
              <a:rPr lang="en-US" sz="4100" b="1" dirty="0">
                <a:solidFill>
                  <a:srgbClr val="000000"/>
                </a:solidFill>
                <a:latin typeface="Inter Bold" pitchFamily="34" charset="0"/>
                <a:ea typeface="Inter Bold" pitchFamily="34" charset="-122"/>
                <a:cs typeface="Inter Bold" pitchFamily="34" charset="-120"/>
              </a:rPr>
              <a:t>2x</a:t>
            </a:r>
            <a:endParaRPr lang="en-US" sz="4100" dirty="0"/>
          </a:p>
        </p:txBody>
      </p:sp>
      <p:sp>
        <p:nvSpPr>
          <p:cNvPr id="11" name="Text 8"/>
          <p:cNvSpPr/>
          <p:nvPr/>
        </p:nvSpPr>
        <p:spPr>
          <a:xfrm>
            <a:off x="3531751" y="5051108"/>
            <a:ext cx="2080379" cy="248007"/>
          </a:xfrm>
          <a:prstGeom prst="rect">
            <a:avLst/>
          </a:prstGeom>
          <a:noFill/>
          <a:ln/>
        </p:spPr>
        <p:txBody>
          <a:bodyPr wrap="none" lIns="0" tIns="0" rIns="0" bIns="0" rtlCol="0" anchor="t"/>
          <a:lstStyle/>
          <a:p>
            <a:pPr algn="ct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Debugging Efficiency</a:t>
            </a:r>
            <a:endParaRPr lang="en-US" sz="1550" dirty="0"/>
          </a:p>
        </p:txBody>
      </p:sp>
      <p:sp>
        <p:nvSpPr>
          <p:cNvPr id="12" name="Text 9"/>
          <p:cNvSpPr/>
          <p:nvPr/>
        </p:nvSpPr>
        <p:spPr>
          <a:xfrm>
            <a:off x="2742367" y="5394365"/>
            <a:ext cx="3659148" cy="1016318"/>
          </a:xfrm>
          <a:prstGeom prst="rect">
            <a:avLst/>
          </a:prstGeom>
          <a:noFill/>
          <a:ln/>
        </p:spPr>
        <p:txBody>
          <a:bodyPr wrap="square" lIns="0" tIns="0" rIns="0" bIns="0" rtlCol="0" anchor="t"/>
          <a:lstStyle/>
          <a:p>
            <a:pPr algn="ctr" indent="0" marL="0">
              <a:lnSpc>
                <a:spcPts val="2000"/>
              </a:lnSpc>
              <a:buNone/>
            </a:pPr>
            <a:r>
              <a:rPr lang="en-US" sz="1250" dirty="0">
                <a:solidFill>
                  <a:srgbClr val="000000"/>
                </a:solidFill>
                <a:latin typeface="Inter" pitchFamily="34" charset="0"/>
                <a:ea typeface="Inter" pitchFamily="34" charset="-122"/>
                <a:cs typeface="Inter" pitchFamily="34" charset="-120"/>
              </a:rPr>
              <a:t>Using these integrated tools can more than double your debugging speed compared to relying solely on console logs and manual inspection.</a:t>
            </a:r>
            <a:endParaRPr lang="en-US" sz="1250" dirty="0"/>
          </a:p>
        </p:txBody>
      </p:sp>
      <p:sp>
        <p:nvSpPr>
          <p:cNvPr id="13" name="Text 10"/>
          <p:cNvSpPr/>
          <p:nvPr/>
        </p:nvSpPr>
        <p:spPr>
          <a:xfrm>
            <a:off x="793790" y="6589276"/>
            <a:ext cx="7556421" cy="762238"/>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Chrome DevTools are built-in debugging tools used when running React Native apps in development mode. Visual Studio Code's debugger provides built-in debugging support for JavaScript and React Native code, creating a seamless development experience.</a:t>
            </a:r>
            <a:endParaRPr lang="en-US" sz="12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2144435"/>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Key Takeaways</a:t>
            </a:r>
            <a:endParaRPr lang="en-US" sz="4450" dirty="0"/>
          </a:p>
        </p:txBody>
      </p:sp>
      <p:sp>
        <p:nvSpPr>
          <p:cNvPr id="3" name="Text 1"/>
          <p:cNvSpPr/>
          <p:nvPr/>
        </p:nvSpPr>
        <p:spPr>
          <a:xfrm>
            <a:off x="793790" y="3306842"/>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Error handling is crucial for stability, maintainability, and user experience in React Native apps. It prevents crashes, maintains app functionality during issues, and ensures a seamless user experience.</a:t>
            </a:r>
            <a:endParaRPr lang="en-US" sz="1750" dirty="0"/>
          </a:p>
        </p:txBody>
      </p:sp>
      <p:sp>
        <p:nvSpPr>
          <p:cNvPr id="4" name="Text 2"/>
          <p:cNvSpPr/>
          <p:nvPr/>
        </p:nvSpPr>
        <p:spPr>
          <a:xfrm>
            <a:off x="793790" y="411194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We covered various types of errors including syntax, runtime, style/layout, dependency, and network errors.</a:t>
            </a:r>
            <a:endParaRPr lang="en-US" sz="1750" dirty="0"/>
          </a:p>
        </p:txBody>
      </p:sp>
      <p:sp>
        <p:nvSpPr>
          <p:cNvPr id="5" name="Text 3"/>
          <p:cNvSpPr/>
          <p:nvPr/>
        </p:nvSpPr>
        <p:spPr>
          <a:xfrm>
            <a:off x="793790" y="4554141"/>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We explored common strategies for error handling such as try-catch blocks, component-level checks, API error handling, and console logging for debugging.</a:t>
            </a:r>
            <a:endParaRPr lang="en-US" sz="1750" dirty="0"/>
          </a:p>
        </p:txBody>
      </p:sp>
      <p:sp>
        <p:nvSpPr>
          <p:cNvPr id="6" name="Text 4"/>
          <p:cNvSpPr/>
          <p:nvPr/>
        </p:nvSpPr>
        <p:spPr>
          <a:xfrm>
            <a:off x="793790" y="5359241"/>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We examined powerful debugging tools including React DevTools, Chrome DevTools, and Visual Studio Code's debugger that can significantly improve your development workflow.</a:t>
            </a:r>
            <a:endParaRPr lang="en-US" sz="1750" dirty="0"/>
          </a:p>
        </p:txBody>
      </p:sp>
      <p:pic>
        <p:nvPicPr>
          <p:cNvPr id="7"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36878"/>
            <a:ext cx="6528197" cy="602456"/>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Why Error Handling Matters</a:t>
            </a:r>
            <a:endParaRPr lang="en-US" sz="3750" dirty="0"/>
          </a:p>
        </p:txBody>
      </p:sp>
      <p:sp>
        <p:nvSpPr>
          <p:cNvPr id="4" name="Shape 1"/>
          <p:cNvSpPr/>
          <p:nvPr/>
        </p:nvSpPr>
        <p:spPr>
          <a:xfrm>
            <a:off x="793790" y="1628537"/>
            <a:ext cx="433745" cy="433745"/>
          </a:xfrm>
          <a:prstGeom prst="roundRect">
            <a:avLst>
              <a:gd name="adj" fmla="val 18669"/>
            </a:avLst>
          </a:prstGeom>
          <a:solidFill>
            <a:srgbClr val="FBE1D0"/>
          </a:solidFill>
          <a:ln w="7620">
            <a:solidFill>
              <a:srgbClr val="E1C7B6"/>
            </a:solidFill>
            <a:prstDash val="solid"/>
          </a:ln>
        </p:spPr>
      </p:sp>
      <p:pic>
        <p:nvPicPr>
          <p:cNvPr id="5" name="Image 1" descr="preencoded.png">    </p:cNvPr>
          <p:cNvPicPr>
            <a:picLocks noChangeAspect="1"/>
          </p:cNvPicPr>
          <p:nvPr/>
        </p:nvPicPr>
        <p:blipFill>
          <a:blip r:embed="rId2"/>
          <a:stretch>
            <a:fillRect/>
          </a:stretch>
        </p:blipFill>
        <p:spPr>
          <a:xfrm>
            <a:off x="866001" y="1664613"/>
            <a:ext cx="289203" cy="361474"/>
          </a:xfrm>
          <a:prstGeom prst="rect">
            <a:avLst/>
          </a:prstGeom>
        </p:spPr>
      </p:pic>
      <p:sp>
        <p:nvSpPr>
          <p:cNvPr id="6" name="Text 2"/>
          <p:cNvSpPr/>
          <p:nvPr/>
        </p:nvSpPr>
        <p:spPr>
          <a:xfrm>
            <a:off x="1420297" y="1694736"/>
            <a:ext cx="2615922"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Prevents App Crashes</a:t>
            </a:r>
            <a:endParaRPr lang="en-US" sz="1850" dirty="0"/>
          </a:p>
        </p:txBody>
      </p:sp>
      <p:sp>
        <p:nvSpPr>
          <p:cNvPr id="7" name="Text 3"/>
          <p:cNvSpPr/>
          <p:nvPr/>
        </p:nvSpPr>
        <p:spPr>
          <a:xfrm>
            <a:off x="1420297" y="2111573"/>
            <a:ext cx="6929914" cy="616744"/>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Catching and managing errors prevents crashes and ensures users can continue using the app, even when issues occur.</a:t>
            </a:r>
            <a:endParaRPr lang="en-US" sz="1500" dirty="0"/>
          </a:p>
        </p:txBody>
      </p:sp>
      <p:sp>
        <p:nvSpPr>
          <p:cNvPr id="8" name="Shape 4"/>
          <p:cNvSpPr/>
          <p:nvPr/>
        </p:nvSpPr>
        <p:spPr>
          <a:xfrm>
            <a:off x="793790" y="3113842"/>
            <a:ext cx="433745" cy="433745"/>
          </a:xfrm>
          <a:prstGeom prst="roundRect">
            <a:avLst>
              <a:gd name="adj" fmla="val 18669"/>
            </a:avLst>
          </a:prstGeom>
          <a:solidFill>
            <a:srgbClr val="FBE1D0"/>
          </a:solidFill>
          <a:ln w="7620">
            <a:solidFill>
              <a:srgbClr val="E1C7B6"/>
            </a:solidFill>
            <a:prstDash val="solid"/>
          </a:ln>
        </p:spPr>
      </p:sp>
      <p:pic>
        <p:nvPicPr>
          <p:cNvPr id="9" name="Image 2" descr="preencoded.png">    </p:cNvPr>
          <p:cNvPicPr>
            <a:picLocks noChangeAspect="1"/>
          </p:cNvPicPr>
          <p:nvPr/>
        </p:nvPicPr>
        <p:blipFill>
          <a:blip r:embed="rId3"/>
          <a:stretch>
            <a:fillRect/>
          </a:stretch>
        </p:blipFill>
        <p:spPr>
          <a:xfrm>
            <a:off x="866001" y="3149918"/>
            <a:ext cx="289203" cy="361474"/>
          </a:xfrm>
          <a:prstGeom prst="rect">
            <a:avLst/>
          </a:prstGeom>
        </p:spPr>
      </p:pic>
      <p:sp>
        <p:nvSpPr>
          <p:cNvPr id="10" name="Text 5"/>
          <p:cNvSpPr/>
          <p:nvPr/>
        </p:nvSpPr>
        <p:spPr>
          <a:xfrm>
            <a:off x="1420297" y="3180040"/>
            <a:ext cx="3084552"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Improves User Experience</a:t>
            </a:r>
            <a:endParaRPr lang="en-US" sz="1850" dirty="0"/>
          </a:p>
        </p:txBody>
      </p:sp>
      <p:sp>
        <p:nvSpPr>
          <p:cNvPr id="11" name="Text 6"/>
          <p:cNvSpPr/>
          <p:nvPr/>
        </p:nvSpPr>
        <p:spPr>
          <a:xfrm>
            <a:off x="1420297" y="3596878"/>
            <a:ext cx="6929914" cy="925116"/>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Proper error handling keeps users unaware of internal errors, avoiding unresponsive screens, abrupt exits, or incomplete operations that lead to frustration.</a:t>
            </a:r>
            <a:endParaRPr lang="en-US" sz="1500" dirty="0"/>
          </a:p>
        </p:txBody>
      </p:sp>
      <p:sp>
        <p:nvSpPr>
          <p:cNvPr id="12" name="Shape 7"/>
          <p:cNvSpPr/>
          <p:nvPr/>
        </p:nvSpPr>
        <p:spPr>
          <a:xfrm>
            <a:off x="793790" y="4907518"/>
            <a:ext cx="433745" cy="433745"/>
          </a:xfrm>
          <a:prstGeom prst="roundRect">
            <a:avLst>
              <a:gd name="adj" fmla="val 18669"/>
            </a:avLst>
          </a:prstGeom>
          <a:solidFill>
            <a:srgbClr val="FBE1D0"/>
          </a:solidFill>
          <a:ln w="7620">
            <a:solidFill>
              <a:srgbClr val="E1C7B6"/>
            </a:solidFill>
            <a:prstDash val="solid"/>
          </a:ln>
        </p:spPr>
      </p:sp>
      <p:pic>
        <p:nvPicPr>
          <p:cNvPr id="13" name="Image 3" descr="preencoded.png">    </p:cNvPr>
          <p:cNvPicPr>
            <a:picLocks noChangeAspect="1"/>
          </p:cNvPicPr>
          <p:nvPr/>
        </p:nvPicPr>
        <p:blipFill>
          <a:blip r:embed="rId4"/>
          <a:stretch>
            <a:fillRect/>
          </a:stretch>
        </p:blipFill>
        <p:spPr>
          <a:xfrm>
            <a:off x="866001" y="4943594"/>
            <a:ext cx="289203" cy="361474"/>
          </a:xfrm>
          <a:prstGeom prst="rect">
            <a:avLst/>
          </a:prstGeom>
        </p:spPr>
      </p:pic>
      <p:sp>
        <p:nvSpPr>
          <p:cNvPr id="14" name="Text 8"/>
          <p:cNvSpPr/>
          <p:nvPr/>
        </p:nvSpPr>
        <p:spPr>
          <a:xfrm>
            <a:off x="1420297" y="4973717"/>
            <a:ext cx="2737366"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Enhances Code Quality</a:t>
            </a:r>
            <a:endParaRPr lang="en-US" sz="1850" dirty="0"/>
          </a:p>
        </p:txBody>
      </p:sp>
      <p:sp>
        <p:nvSpPr>
          <p:cNvPr id="15" name="Text 9"/>
          <p:cNvSpPr/>
          <p:nvPr/>
        </p:nvSpPr>
        <p:spPr>
          <a:xfrm>
            <a:off x="1420297" y="5390555"/>
            <a:ext cx="6929914" cy="616744"/>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Well-handled errors lead to cleaner, more readable code, making it easier to debug and maintain as your application grows.</a:t>
            </a:r>
            <a:endParaRPr lang="en-US" sz="1500" dirty="0"/>
          </a:p>
        </p:txBody>
      </p:sp>
      <p:sp>
        <p:nvSpPr>
          <p:cNvPr id="16" name="Shape 10"/>
          <p:cNvSpPr/>
          <p:nvPr/>
        </p:nvSpPr>
        <p:spPr>
          <a:xfrm>
            <a:off x="793790" y="6392823"/>
            <a:ext cx="433745" cy="433745"/>
          </a:xfrm>
          <a:prstGeom prst="roundRect">
            <a:avLst>
              <a:gd name="adj" fmla="val 18669"/>
            </a:avLst>
          </a:prstGeom>
          <a:solidFill>
            <a:srgbClr val="FBE1D0"/>
          </a:solidFill>
          <a:ln w="7620">
            <a:solidFill>
              <a:srgbClr val="E1C7B6"/>
            </a:solidFill>
            <a:prstDash val="solid"/>
          </a:ln>
        </p:spPr>
      </p:sp>
      <p:pic>
        <p:nvPicPr>
          <p:cNvPr id="17" name="Image 4" descr="preencoded.png">    </p:cNvPr>
          <p:cNvPicPr>
            <a:picLocks noChangeAspect="1"/>
          </p:cNvPicPr>
          <p:nvPr/>
        </p:nvPicPr>
        <p:blipFill>
          <a:blip r:embed="rId5"/>
          <a:stretch>
            <a:fillRect/>
          </a:stretch>
        </p:blipFill>
        <p:spPr>
          <a:xfrm>
            <a:off x="866001" y="6428899"/>
            <a:ext cx="289203" cy="361474"/>
          </a:xfrm>
          <a:prstGeom prst="rect">
            <a:avLst/>
          </a:prstGeom>
        </p:spPr>
      </p:pic>
      <p:sp>
        <p:nvSpPr>
          <p:cNvPr id="18" name="Text 11"/>
          <p:cNvSpPr/>
          <p:nvPr/>
        </p:nvSpPr>
        <p:spPr>
          <a:xfrm>
            <a:off x="1420297" y="6459022"/>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Prevents Data Loss</a:t>
            </a:r>
            <a:endParaRPr lang="en-US" sz="1850" dirty="0"/>
          </a:p>
        </p:txBody>
      </p:sp>
      <p:sp>
        <p:nvSpPr>
          <p:cNvPr id="19" name="Text 12"/>
          <p:cNvSpPr/>
          <p:nvPr/>
        </p:nvSpPr>
        <p:spPr>
          <a:xfrm>
            <a:off x="1420297" y="6875859"/>
            <a:ext cx="6929914" cy="616744"/>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Proper error handling helps prevent data loss or corruption by retrying or rolling back changes when issues arise.</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08434"/>
            <a:ext cx="7398067" cy="531614"/>
          </a:xfrm>
          <a:prstGeom prst="rect">
            <a:avLst/>
          </a:prstGeom>
          <a:noFill/>
          <a:ln/>
        </p:spPr>
        <p:txBody>
          <a:bodyPr wrap="none" lIns="0" tIns="0" rIns="0" bIns="0" rtlCol="0" anchor="t"/>
          <a:lstStyle/>
          <a:p>
            <a:pPr algn="l" indent="0" marL="0">
              <a:lnSpc>
                <a:spcPts val="4150"/>
              </a:lnSpc>
              <a:buNone/>
            </a:pPr>
            <a:r>
              <a:rPr lang="en-US" sz="3300" b="1" dirty="0">
                <a:solidFill>
                  <a:srgbClr val="000000"/>
                </a:solidFill>
                <a:latin typeface="Inter Bold" pitchFamily="34" charset="0"/>
                <a:ea typeface="Inter Bold" pitchFamily="34" charset="-122"/>
                <a:cs typeface="Inter Bold" pitchFamily="34" charset="-120"/>
              </a:rPr>
              <a:t>Handling Asynchronous Operations</a:t>
            </a:r>
            <a:endParaRPr lang="en-US" sz="3300" dirty="0"/>
          </a:p>
        </p:txBody>
      </p:sp>
      <p:pic>
        <p:nvPicPr>
          <p:cNvPr id="4" name="Image 1" descr="preencoded.png">    </p:cNvPr>
          <p:cNvPicPr>
            <a:picLocks noChangeAspect="1"/>
          </p:cNvPicPr>
          <p:nvPr/>
        </p:nvPicPr>
        <p:blipFill>
          <a:blip r:embed="rId2"/>
          <a:stretch>
            <a:fillRect/>
          </a:stretch>
        </p:blipFill>
        <p:spPr>
          <a:xfrm>
            <a:off x="6280190" y="1595199"/>
            <a:ext cx="850583" cy="1252180"/>
          </a:xfrm>
          <a:prstGeom prst="rect">
            <a:avLst/>
          </a:prstGeom>
        </p:spPr>
      </p:pic>
      <p:sp>
        <p:nvSpPr>
          <p:cNvPr id="5" name="Text 1"/>
          <p:cNvSpPr/>
          <p:nvPr/>
        </p:nvSpPr>
        <p:spPr>
          <a:xfrm>
            <a:off x="7385923" y="1765221"/>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Identify Async Code</a:t>
            </a:r>
            <a:endParaRPr lang="en-US" sz="1650" dirty="0"/>
          </a:p>
        </p:txBody>
      </p:sp>
      <p:sp>
        <p:nvSpPr>
          <p:cNvPr id="6" name="Text 2"/>
          <p:cNvSpPr/>
          <p:nvPr/>
        </p:nvSpPr>
        <p:spPr>
          <a:xfrm>
            <a:off x="7385923" y="2133005"/>
            <a:ext cx="6450687" cy="544354"/>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Recognize operations like API calls, file operations, and animations that run asynchronously</a:t>
            </a:r>
            <a:endParaRPr lang="en-US" sz="1300" dirty="0"/>
          </a:p>
        </p:txBody>
      </p:sp>
      <p:pic>
        <p:nvPicPr>
          <p:cNvPr id="7" name="Image 2" descr="preencoded.png">    </p:cNvPr>
          <p:cNvPicPr>
            <a:picLocks noChangeAspect="1"/>
          </p:cNvPicPr>
          <p:nvPr/>
        </p:nvPicPr>
        <p:blipFill>
          <a:blip r:embed="rId3"/>
          <a:stretch>
            <a:fillRect/>
          </a:stretch>
        </p:blipFill>
        <p:spPr>
          <a:xfrm>
            <a:off x="6280190" y="2847380"/>
            <a:ext cx="850583" cy="1020723"/>
          </a:xfrm>
          <a:prstGeom prst="rect">
            <a:avLst/>
          </a:prstGeom>
        </p:spPr>
      </p:pic>
      <p:sp>
        <p:nvSpPr>
          <p:cNvPr id="8" name="Text 3"/>
          <p:cNvSpPr/>
          <p:nvPr/>
        </p:nvSpPr>
        <p:spPr>
          <a:xfrm>
            <a:off x="7385923" y="3017401"/>
            <a:ext cx="2648903"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Implement Error Handling</a:t>
            </a:r>
            <a:endParaRPr lang="en-US" sz="1650" dirty="0"/>
          </a:p>
        </p:txBody>
      </p:sp>
      <p:sp>
        <p:nvSpPr>
          <p:cNvPr id="9" name="Text 4"/>
          <p:cNvSpPr/>
          <p:nvPr/>
        </p:nvSpPr>
        <p:spPr>
          <a:xfrm>
            <a:off x="7385923" y="3385185"/>
            <a:ext cx="6450687" cy="272177"/>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Add proper catch blocks or try-catch statements to manage potential failures</a:t>
            </a:r>
            <a:endParaRPr lang="en-US" sz="1300" dirty="0"/>
          </a:p>
        </p:txBody>
      </p:sp>
      <p:pic>
        <p:nvPicPr>
          <p:cNvPr id="10" name="Image 3" descr="preencoded.png">    </p:cNvPr>
          <p:cNvPicPr>
            <a:picLocks noChangeAspect="1"/>
          </p:cNvPicPr>
          <p:nvPr/>
        </p:nvPicPr>
        <p:blipFill>
          <a:blip r:embed="rId4"/>
          <a:stretch>
            <a:fillRect/>
          </a:stretch>
        </p:blipFill>
        <p:spPr>
          <a:xfrm>
            <a:off x="6280190" y="3868103"/>
            <a:ext cx="850583" cy="1252180"/>
          </a:xfrm>
          <a:prstGeom prst="rect">
            <a:avLst/>
          </a:prstGeom>
        </p:spPr>
      </p:pic>
      <p:sp>
        <p:nvSpPr>
          <p:cNvPr id="11" name="Text 5"/>
          <p:cNvSpPr/>
          <p:nvPr/>
        </p:nvSpPr>
        <p:spPr>
          <a:xfrm>
            <a:off x="7385923" y="4038124"/>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Provide Fallbacks</a:t>
            </a:r>
            <a:endParaRPr lang="en-US" sz="1650" dirty="0"/>
          </a:p>
        </p:txBody>
      </p:sp>
      <p:sp>
        <p:nvSpPr>
          <p:cNvPr id="12" name="Text 6"/>
          <p:cNvSpPr/>
          <p:nvPr/>
        </p:nvSpPr>
        <p:spPr>
          <a:xfrm>
            <a:off x="7385923" y="4405908"/>
            <a:ext cx="6450687" cy="544354"/>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Create alternative paths when operations fail, such as cached data or retry mechanisms</a:t>
            </a:r>
            <a:endParaRPr lang="en-US" sz="1300" dirty="0"/>
          </a:p>
        </p:txBody>
      </p:sp>
      <p:pic>
        <p:nvPicPr>
          <p:cNvPr id="13" name="Image 4" descr="preencoded.png">    </p:cNvPr>
          <p:cNvPicPr>
            <a:picLocks noChangeAspect="1"/>
          </p:cNvPicPr>
          <p:nvPr/>
        </p:nvPicPr>
        <p:blipFill>
          <a:blip r:embed="rId5"/>
          <a:stretch>
            <a:fillRect/>
          </a:stretch>
        </p:blipFill>
        <p:spPr>
          <a:xfrm>
            <a:off x="6280190" y="5120283"/>
            <a:ext cx="850583" cy="1020723"/>
          </a:xfrm>
          <a:prstGeom prst="rect">
            <a:avLst/>
          </a:prstGeom>
        </p:spPr>
      </p:pic>
      <p:sp>
        <p:nvSpPr>
          <p:cNvPr id="14" name="Text 7"/>
          <p:cNvSpPr/>
          <p:nvPr/>
        </p:nvSpPr>
        <p:spPr>
          <a:xfrm>
            <a:off x="7385923" y="5290304"/>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Test Edge Cases</a:t>
            </a:r>
            <a:endParaRPr lang="en-US" sz="1650" dirty="0"/>
          </a:p>
        </p:txBody>
      </p:sp>
      <p:sp>
        <p:nvSpPr>
          <p:cNvPr id="15" name="Text 8"/>
          <p:cNvSpPr/>
          <p:nvPr/>
        </p:nvSpPr>
        <p:spPr>
          <a:xfrm>
            <a:off x="7385923" y="5658088"/>
            <a:ext cx="6450687" cy="272177"/>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Verify your app handles poor connectivity, timeouts, and service unavailability</a:t>
            </a:r>
            <a:endParaRPr lang="en-US" sz="1300" dirty="0"/>
          </a:p>
        </p:txBody>
      </p:sp>
      <p:sp>
        <p:nvSpPr>
          <p:cNvPr id="16" name="Text 9"/>
          <p:cNvSpPr/>
          <p:nvPr/>
        </p:nvSpPr>
        <p:spPr>
          <a:xfrm>
            <a:off x="6280190" y="6332339"/>
            <a:ext cx="7556421" cy="1088708"/>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Since many operations in React Native are asynchronous, handling errors in these operations ensures the app doesn't break and can provide fallbacks or retries. When network services are unavailable, error handling can allow retry mechanisms, fallback options, or the use of cached data to keep the app functional.</a:t>
            </a:r>
            <a:endParaRPr lang="en-US" sz="1300" dirty="0"/>
          </a:p>
        </p:txBody>
      </p:sp>
      <p:pic>
        <p:nvPicPr>
          <p:cNvPr id="17" name="Image 5" descr="preencoded.png">    </p:cNvPr>
          <p:cNvPicPr>
            <a:picLocks noChangeAspect="1"/>
          </p:cNvPicPr>
          <p:nvPr/>
        </p:nvPicPr>
        <p:blipFill>
          <a:blip r:embed="rId6"/>
          <a:stretch>
            <a:fillRect/>
          </a:stretch>
        </p:blipFill>
        <p:spPr>
          <a:xfrm>
            <a:off x="13307735" y="228600"/>
            <a:ext cx="1094065" cy="4266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7357" y="595074"/>
            <a:ext cx="8916829" cy="676275"/>
          </a:xfrm>
          <a:prstGeom prst="rect">
            <a:avLst/>
          </a:prstGeom>
          <a:noFill/>
          <a:ln/>
        </p:spPr>
        <p:txBody>
          <a:bodyPr wrap="none" lIns="0" tIns="0" rIns="0" bIns="0" rtlCol="0" anchor="t"/>
          <a:lstStyle/>
          <a:p>
            <a:pPr algn="l" indent="0" marL="0">
              <a:lnSpc>
                <a:spcPts val="5300"/>
              </a:lnSpc>
              <a:buNone/>
            </a:pPr>
            <a:r>
              <a:rPr lang="en-US" sz="4250" b="1" dirty="0">
                <a:solidFill>
                  <a:srgbClr val="000000"/>
                </a:solidFill>
                <a:latin typeface="Inter Bold" pitchFamily="34" charset="0"/>
                <a:ea typeface="Inter Bold" pitchFamily="34" charset="-122"/>
                <a:cs typeface="Inter Bold" pitchFamily="34" charset="-120"/>
              </a:rPr>
              <a:t>Partial Functionality During Errors</a:t>
            </a:r>
            <a:endParaRPr lang="en-US" sz="4250" dirty="0"/>
          </a:p>
        </p:txBody>
      </p:sp>
      <p:sp>
        <p:nvSpPr>
          <p:cNvPr id="3" name="Text 1"/>
          <p:cNvSpPr/>
          <p:nvPr/>
        </p:nvSpPr>
        <p:spPr>
          <a:xfrm>
            <a:off x="757357" y="1812250"/>
            <a:ext cx="2825472" cy="338138"/>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Graceful Degradation</a:t>
            </a:r>
            <a:endParaRPr lang="en-US" sz="2100" dirty="0"/>
          </a:p>
        </p:txBody>
      </p:sp>
      <p:sp>
        <p:nvSpPr>
          <p:cNvPr id="4" name="Text 2"/>
          <p:cNvSpPr/>
          <p:nvPr/>
        </p:nvSpPr>
        <p:spPr>
          <a:xfrm>
            <a:off x="757357" y="2366724"/>
            <a:ext cx="6293882" cy="1384935"/>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Inter" pitchFamily="34" charset="0"/>
                <a:ea typeface="Inter" pitchFamily="34" charset="-122"/>
                <a:cs typeface="Inter" pitchFamily="34" charset="-120"/>
              </a:rPr>
              <a:t>If an error occurs, only certain parts of the app may be affected or disabled without interrupting the overall user experience. This approach maintains core functionality even when specific features fail.</a:t>
            </a:r>
            <a:endParaRPr lang="en-US" sz="1700" dirty="0"/>
          </a:p>
        </p:txBody>
      </p:sp>
      <p:sp>
        <p:nvSpPr>
          <p:cNvPr id="5" name="Text 3"/>
          <p:cNvSpPr/>
          <p:nvPr/>
        </p:nvSpPr>
        <p:spPr>
          <a:xfrm>
            <a:off x="757357" y="3946327"/>
            <a:ext cx="6293882" cy="1038701"/>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Inter" pitchFamily="34" charset="0"/>
                <a:ea typeface="Inter" pitchFamily="34" charset="-122"/>
                <a:cs typeface="Inter" pitchFamily="34" charset="-120"/>
              </a:rPr>
              <a:t>For instance, a game can still function in offline mode without network features, or a social media app can still show cached content when new posts can't be fetched.</a:t>
            </a:r>
            <a:endParaRPr lang="en-US" sz="1700" dirty="0"/>
          </a:p>
        </p:txBody>
      </p:sp>
      <p:pic>
        <p:nvPicPr>
          <p:cNvPr id="6" name="Image 0" descr="preencoded.png">    </p:cNvPr>
          <p:cNvPicPr>
            <a:picLocks noChangeAspect="1"/>
          </p:cNvPicPr>
          <p:nvPr/>
        </p:nvPicPr>
        <p:blipFill>
          <a:blip r:embed="rId1"/>
          <a:stretch>
            <a:fillRect/>
          </a:stretch>
        </p:blipFill>
        <p:spPr>
          <a:xfrm>
            <a:off x="7586782" y="1839278"/>
            <a:ext cx="6293882" cy="4195882"/>
          </a:xfrm>
          <a:prstGeom prst="rect">
            <a:avLst/>
          </a:prstGeom>
        </p:spPr>
      </p:pic>
      <p:sp>
        <p:nvSpPr>
          <p:cNvPr id="7" name="Text 4"/>
          <p:cNvSpPr/>
          <p:nvPr/>
        </p:nvSpPr>
        <p:spPr>
          <a:xfrm>
            <a:off x="7586782" y="6278523"/>
            <a:ext cx="6293882" cy="1384935"/>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Inter" pitchFamily="34" charset="0"/>
                <a:ea typeface="Inter" pitchFamily="34" charset="-122"/>
                <a:cs typeface="Inter" pitchFamily="34" charset="-120"/>
              </a:rPr>
              <a:t>Implementing partial functionality requires thoughtful architecture that isolates components and features, allowing them to fail independently without cascading effects throughout the application.</a:t>
            </a:r>
            <a:endParaRPr lang="en-US" sz="1700" dirty="0"/>
          </a:p>
        </p:txBody>
      </p:sp>
      <p:pic>
        <p:nvPicPr>
          <p:cNvPr id="8"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74708"/>
            <a:ext cx="639794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Common Syntax Errors</a:t>
            </a:r>
            <a:endParaRPr lang="en-US" sz="4450" dirty="0"/>
          </a:p>
        </p:txBody>
      </p:sp>
      <p:sp>
        <p:nvSpPr>
          <p:cNvPr id="3" name="Shape 1"/>
          <p:cNvSpPr/>
          <p:nvPr/>
        </p:nvSpPr>
        <p:spPr>
          <a:xfrm>
            <a:off x="793790" y="2637115"/>
            <a:ext cx="4196358" cy="3136702"/>
          </a:xfrm>
          <a:prstGeom prst="roundRect">
            <a:avLst>
              <a:gd name="adj" fmla="val 3037"/>
            </a:avLst>
          </a:prstGeom>
          <a:solidFill>
            <a:srgbClr val="FBE1D0"/>
          </a:solidFill>
          <a:ln w="7620">
            <a:solidFill>
              <a:srgbClr val="E1C7B6"/>
            </a:solidFill>
            <a:prstDash val="solid"/>
          </a:ln>
        </p:spPr>
      </p:sp>
      <p:sp>
        <p:nvSpPr>
          <p:cNvPr id="4" name="Text 2"/>
          <p:cNvSpPr/>
          <p:nvPr/>
        </p:nvSpPr>
        <p:spPr>
          <a:xfrm>
            <a:off x="1028224" y="2871549"/>
            <a:ext cx="349817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Unexpected Token Errors</a:t>
            </a:r>
            <a:endParaRPr lang="en-US" sz="2200" dirty="0"/>
          </a:p>
        </p:txBody>
      </p:sp>
      <p:sp>
        <p:nvSpPr>
          <p:cNvPr id="5" name="Text 3"/>
          <p:cNvSpPr/>
          <p:nvPr/>
        </p:nvSpPr>
        <p:spPr>
          <a:xfrm>
            <a:off x="1028224" y="3361968"/>
            <a:ext cx="3727490" cy="217741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Occur when there are missing curly braces, parentheses, or misplaced commas in your code. These errors are typically caught during compilation and prevent your app from running.</a:t>
            </a:r>
            <a:endParaRPr lang="en-US" sz="1750" dirty="0"/>
          </a:p>
        </p:txBody>
      </p:sp>
      <p:sp>
        <p:nvSpPr>
          <p:cNvPr id="6" name="Shape 4"/>
          <p:cNvSpPr/>
          <p:nvPr/>
        </p:nvSpPr>
        <p:spPr>
          <a:xfrm>
            <a:off x="5216962" y="2637115"/>
            <a:ext cx="4196358" cy="3136702"/>
          </a:xfrm>
          <a:prstGeom prst="roundRect">
            <a:avLst>
              <a:gd name="adj" fmla="val 3037"/>
            </a:avLst>
          </a:prstGeom>
          <a:solidFill>
            <a:srgbClr val="FBE1D0"/>
          </a:solidFill>
          <a:ln w="7620">
            <a:solidFill>
              <a:srgbClr val="E1C7B6"/>
            </a:solidFill>
            <a:prstDash val="solid"/>
          </a:ln>
        </p:spPr>
      </p:sp>
      <p:sp>
        <p:nvSpPr>
          <p:cNvPr id="7" name="Text 5"/>
          <p:cNvSpPr/>
          <p:nvPr/>
        </p:nvSpPr>
        <p:spPr>
          <a:xfrm>
            <a:off x="5451396" y="287154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JSX Syntax Issues</a:t>
            </a:r>
            <a:endParaRPr lang="en-US" sz="2200" dirty="0"/>
          </a:p>
        </p:txBody>
      </p:sp>
      <p:sp>
        <p:nvSpPr>
          <p:cNvPr id="8" name="Text 6"/>
          <p:cNvSpPr/>
          <p:nvPr/>
        </p:nvSpPr>
        <p:spPr>
          <a:xfrm>
            <a:off x="5451396" y="3361968"/>
            <a:ext cx="3727490" cy="217741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Happen when you forget to close tags or use invalid JSX syntax. React's strict requirements for properly formatted JSX can lead to errors that break your component rendering.</a:t>
            </a:r>
            <a:endParaRPr lang="en-US" sz="1750" dirty="0"/>
          </a:p>
        </p:txBody>
      </p:sp>
      <p:sp>
        <p:nvSpPr>
          <p:cNvPr id="9" name="Shape 7"/>
          <p:cNvSpPr/>
          <p:nvPr/>
        </p:nvSpPr>
        <p:spPr>
          <a:xfrm>
            <a:off x="9640133" y="2637115"/>
            <a:ext cx="4196358" cy="3136702"/>
          </a:xfrm>
          <a:prstGeom prst="roundRect">
            <a:avLst>
              <a:gd name="adj" fmla="val 3037"/>
            </a:avLst>
          </a:prstGeom>
          <a:solidFill>
            <a:srgbClr val="FBE1D0"/>
          </a:solidFill>
          <a:ln w="7620">
            <a:solidFill>
              <a:srgbClr val="E1C7B6"/>
            </a:solidFill>
            <a:prstDash val="solid"/>
          </a:ln>
        </p:spPr>
      </p:sp>
      <p:sp>
        <p:nvSpPr>
          <p:cNvPr id="10" name="Text 8"/>
          <p:cNvSpPr/>
          <p:nvPr/>
        </p:nvSpPr>
        <p:spPr>
          <a:xfrm>
            <a:off x="9874568" y="2871549"/>
            <a:ext cx="3442692"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Module Not Found Errors</a:t>
            </a:r>
            <a:endParaRPr lang="en-US" sz="2200" dirty="0"/>
          </a:p>
        </p:txBody>
      </p:sp>
      <p:sp>
        <p:nvSpPr>
          <p:cNvPr id="11" name="Text 9"/>
          <p:cNvSpPr/>
          <p:nvPr/>
        </p:nvSpPr>
        <p:spPr>
          <a:xfrm>
            <a:off x="9874568" y="3361968"/>
            <a:ext cx="3727490" cy="217741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Occur due to incorrect module paths during import statements. These errors indicate that React Native cannot locate a specified file or package that your code is trying to use.</a:t>
            </a:r>
            <a:endParaRPr lang="en-US" sz="1750" dirty="0"/>
          </a:p>
        </p:txBody>
      </p:sp>
      <p:sp>
        <p:nvSpPr>
          <p:cNvPr id="12" name="Text 10"/>
          <p:cNvSpPr/>
          <p:nvPr/>
        </p:nvSpPr>
        <p:spPr>
          <a:xfrm>
            <a:off x="793790" y="602896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Syntax errors occur due to mistakes in the code syntax and are typically highlighted in the IDE. Modern development environments can help identify these issues before they cause problems at runtime.</a:t>
            </a:r>
            <a:endParaRPr lang="en-US" sz="1750" dirty="0"/>
          </a:p>
        </p:txBody>
      </p:sp>
      <p:pic>
        <p:nvPicPr>
          <p:cNvPr id="13"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70917"/>
            <a:ext cx="7556421" cy="1275874"/>
          </a:xfrm>
          <a:prstGeom prst="rect">
            <a:avLst/>
          </a:prstGeom>
          <a:noFill/>
          <a:ln/>
        </p:spPr>
        <p:txBody>
          <a:bodyPr wrap="squar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Runtime Errors in React Native</a:t>
            </a:r>
            <a:endParaRPr lang="en-US" sz="4000" dirty="0"/>
          </a:p>
        </p:txBody>
      </p:sp>
      <p:pic>
        <p:nvPicPr>
          <p:cNvPr id="4" name="Image 1" descr="preencoded.png">    </p:cNvPr>
          <p:cNvPicPr>
            <a:picLocks noChangeAspect="1"/>
          </p:cNvPicPr>
          <p:nvPr/>
        </p:nvPicPr>
        <p:blipFill>
          <a:blip r:embed="rId2"/>
          <a:stretch>
            <a:fillRect/>
          </a:stretch>
        </p:blipFill>
        <p:spPr>
          <a:xfrm>
            <a:off x="793790" y="2252901"/>
            <a:ext cx="510302" cy="510302"/>
          </a:xfrm>
          <a:prstGeom prst="rect">
            <a:avLst/>
          </a:prstGeom>
        </p:spPr>
      </p:pic>
      <p:sp>
        <p:nvSpPr>
          <p:cNvPr id="5" name="Text 1"/>
          <p:cNvSpPr/>
          <p:nvPr/>
        </p:nvSpPr>
        <p:spPr>
          <a:xfrm>
            <a:off x="793790" y="2967276"/>
            <a:ext cx="2348627"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Reference Errors</a:t>
            </a:r>
            <a:endParaRPr lang="en-US" sz="2000" dirty="0"/>
          </a:p>
        </p:txBody>
      </p:sp>
      <p:sp>
        <p:nvSpPr>
          <p:cNvPr id="6" name="Text 2"/>
          <p:cNvSpPr/>
          <p:nvPr/>
        </p:nvSpPr>
        <p:spPr>
          <a:xfrm>
            <a:off x="793790" y="3408521"/>
            <a:ext cx="2348627" cy="196024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Thrown when a variable is used before being declared. These errors occur during execution and can crash your app if not properly handled.</a:t>
            </a:r>
            <a:endParaRPr lang="en-US" sz="1600" dirty="0"/>
          </a:p>
        </p:txBody>
      </p:sp>
      <p:pic>
        <p:nvPicPr>
          <p:cNvPr id="7" name="Image 2" descr="preencoded.png">    </p:cNvPr>
          <p:cNvPicPr>
            <a:picLocks noChangeAspect="1"/>
          </p:cNvPicPr>
          <p:nvPr/>
        </p:nvPicPr>
        <p:blipFill>
          <a:blip r:embed="rId3"/>
          <a:stretch>
            <a:fillRect/>
          </a:stretch>
        </p:blipFill>
        <p:spPr>
          <a:xfrm>
            <a:off x="3397568" y="2252901"/>
            <a:ext cx="510302" cy="510302"/>
          </a:xfrm>
          <a:prstGeom prst="rect">
            <a:avLst/>
          </a:prstGeom>
        </p:spPr>
      </p:pic>
      <p:sp>
        <p:nvSpPr>
          <p:cNvPr id="8" name="Text 3"/>
          <p:cNvSpPr/>
          <p:nvPr/>
        </p:nvSpPr>
        <p:spPr>
          <a:xfrm>
            <a:off x="3397568" y="2967276"/>
            <a:ext cx="2348746"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Type Errors</a:t>
            </a:r>
            <a:endParaRPr lang="en-US" sz="2000" dirty="0"/>
          </a:p>
        </p:txBody>
      </p:sp>
      <p:sp>
        <p:nvSpPr>
          <p:cNvPr id="9" name="Text 4"/>
          <p:cNvSpPr/>
          <p:nvPr/>
        </p:nvSpPr>
        <p:spPr>
          <a:xfrm>
            <a:off x="3397568" y="3408521"/>
            <a:ext cx="2348746" cy="2613660"/>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Occur when an operation is performed on an incompatible data type, such as trying to access properties of undefined objects or calling methods on null values.</a:t>
            </a:r>
            <a:endParaRPr lang="en-US" sz="1600" dirty="0"/>
          </a:p>
        </p:txBody>
      </p:sp>
      <p:pic>
        <p:nvPicPr>
          <p:cNvPr id="10" name="Image 3" descr="preencoded.png">    </p:cNvPr>
          <p:cNvPicPr>
            <a:picLocks noChangeAspect="1"/>
          </p:cNvPicPr>
          <p:nvPr/>
        </p:nvPicPr>
        <p:blipFill>
          <a:blip r:embed="rId4"/>
          <a:stretch>
            <a:fillRect/>
          </a:stretch>
        </p:blipFill>
        <p:spPr>
          <a:xfrm>
            <a:off x="6001464" y="2252901"/>
            <a:ext cx="510302" cy="510302"/>
          </a:xfrm>
          <a:prstGeom prst="rect">
            <a:avLst/>
          </a:prstGeom>
        </p:spPr>
      </p:pic>
      <p:sp>
        <p:nvSpPr>
          <p:cNvPr id="11" name="Text 5"/>
          <p:cNvSpPr/>
          <p:nvPr/>
        </p:nvSpPr>
        <p:spPr>
          <a:xfrm>
            <a:off x="6001464" y="2967276"/>
            <a:ext cx="2348746" cy="637699"/>
          </a:xfrm>
          <a:prstGeom prst="rect">
            <a:avLst/>
          </a:prstGeom>
          <a:noFill/>
          <a:ln/>
        </p:spPr>
        <p:txBody>
          <a:bodyPr wrap="squar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Platform-Specific Errors</a:t>
            </a:r>
            <a:endParaRPr lang="en-US" sz="2000" dirty="0"/>
          </a:p>
        </p:txBody>
      </p:sp>
      <p:sp>
        <p:nvSpPr>
          <p:cNvPr id="12" name="Text 6"/>
          <p:cNvSpPr/>
          <p:nvPr/>
        </p:nvSpPr>
        <p:spPr>
          <a:xfrm>
            <a:off x="6001464" y="3727371"/>
            <a:ext cx="2348746" cy="2286953"/>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Arise when using features or APIs that aren't supported on a particular platform, requiring platform checks and conditional code execution.</a:t>
            </a:r>
            <a:endParaRPr lang="en-US" sz="1600" dirty="0"/>
          </a:p>
        </p:txBody>
      </p:sp>
      <p:sp>
        <p:nvSpPr>
          <p:cNvPr id="13" name="Text 7"/>
          <p:cNvSpPr/>
          <p:nvPr/>
        </p:nvSpPr>
        <p:spPr>
          <a:xfrm>
            <a:off x="793790" y="6251734"/>
            <a:ext cx="7556421" cy="1306830"/>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Runtime errors happen while the app is running, potentially crashing or freezing it. These errors are often more challenging to debug as they may only occur under specific conditions or user interactions that weren't anticipated during development.</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64726"/>
            <a:ext cx="6439972"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Style and Layout Errors</a:t>
            </a:r>
            <a:endParaRPr lang="en-US" sz="4450" dirty="0"/>
          </a:p>
        </p:txBody>
      </p:sp>
      <p:pic>
        <p:nvPicPr>
          <p:cNvPr id="3" name="Image 0" descr="preencoded.png">    </p:cNvPr>
          <p:cNvPicPr>
            <a:picLocks noChangeAspect="1"/>
          </p:cNvPicPr>
          <p:nvPr/>
        </p:nvPicPr>
        <p:blipFill>
          <a:blip r:embed="rId1"/>
          <a:stretch>
            <a:fillRect/>
          </a:stretch>
        </p:blipFill>
        <p:spPr>
          <a:xfrm>
            <a:off x="801410" y="1973104"/>
            <a:ext cx="3120747" cy="3120747"/>
          </a:xfrm>
          <a:prstGeom prst="rect">
            <a:avLst/>
          </a:prstGeom>
        </p:spPr>
      </p:pic>
      <p:pic>
        <p:nvPicPr>
          <p:cNvPr id="4" name="Image 1" descr="preencoded.png">    </p:cNvPr>
          <p:cNvPicPr>
            <a:picLocks noChangeAspect="1"/>
          </p:cNvPicPr>
          <p:nvPr/>
        </p:nvPicPr>
        <p:blipFill>
          <a:blip r:embed="rId2"/>
          <a:stretch>
            <a:fillRect/>
          </a:stretch>
        </p:blipFill>
        <p:spPr>
          <a:xfrm>
            <a:off x="4103608" y="1973104"/>
            <a:ext cx="3120866" cy="3120866"/>
          </a:xfrm>
          <a:prstGeom prst="rect">
            <a:avLst/>
          </a:prstGeom>
        </p:spPr>
      </p:pic>
      <p:pic>
        <p:nvPicPr>
          <p:cNvPr id="5" name="Image 2" descr="preencoded.png">    </p:cNvPr>
          <p:cNvPicPr>
            <a:picLocks noChangeAspect="1"/>
          </p:cNvPicPr>
          <p:nvPr/>
        </p:nvPicPr>
        <p:blipFill>
          <a:blip r:embed="rId3"/>
          <a:stretch>
            <a:fillRect/>
          </a:stretch>
        </p:blipFill>
        <p:spPr>
          <a:xfrm>
            <a:off x="7405926" y="1973104"/>
            <a:ext cx="3120747" cy="3120747"/>
          </a:xfrm>
          <a:prstGeom prst="rect">
            <a:avLst/>
          </a:prstGeom>
        </p:spPr>
      </p:pic>
      <p:pic>
        <p:nvPicPr>
          <p:cNvPr id="6" name="Image 3" descr="preencoded.png">    </p:cNvPr>
          <p:cNvPicPr>
            <a:picLocks noChangeAspect="1"/>
          </p:cNvPicPr>
          <p:nvPr/>
        </p:nvPicPr>
        <p:blipFill>
          <a:blip r:embed="rId4"/>
          <a:stretch>
            <a:fillRect/>
          </a:stretch>
        </p:blipFill>
        <p:spPr>
          <a:xfrm>
            <a:off x="10708124" y="1973104"/>
            <a:ext cx="3120866" cy="3120866"/>
          </a:xfrm>
          <a:prstGeom prst="rect">
            <a:avLst/>
          </a:prstGeom>
        </p:spPr>
      </p:pic>
      <p:sp>
        <p:nvSpPr>
          <p:cNvPr id="7" name="Text 1"/>
          <p:cNvSpPr/>
          <p:nvPr/>
        </p:nvSpPr>
        <p:spPr>
          <a:xfrm>
            <a:off x="793790" y="5495092"/>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Style and layout errors affect the UI and are typically identified visually. These include invalid style property errors, which occur when using an unsupported style property, such as with auto, in cases where it's not allowed.</a:t>
            </a:r>
            <a:endParaRPr lang="en-US" sz="1750" dirty="0"/>
          </a:p>
        </p:txBody>
      </p:sp>
      <p:sp>
        <p:nvSpPr>
          <p:cNvPr id="8" name="Text 2"/>
          <p:cNvSpPr/>
          <p:nvPr/>
        </p:nvSpPr>
        <p:spPr>
          <a:xfrm>
            <a:off x="793790" y="6476048"/>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Unexpected behavior is another common issue, which is a layout issue caused by incorrect dimensions or improper use of flexbox properties. These errors can be particularly challenging as they may not trigger explicit error messages but result in visual inconsistencies.</a:t>
            </a:r>
            <a:endParaRPr lang="en-US" sz="1750" dirty="0"/>
          </a:p>
        </p:txBody>
      </p:sp>
      <p:pic>
        <p:nvPicPr>
          <p:cNvPr id="9" name="Image 4" descr="preencoded.png">    </p:cNvPr>
          <p:cNvPicPr>
            <a:picLocks noChangeAspect="1"/>
          </p:cNvPicPr>
          <p:nvPr/>
        </p:nvPicPr>
        <p:blipFill>
          <a:blip r:embed="rId5"/>
          <a:stretch>
            <a:fillRect/>
          </a:stretch>
        </p:blipFill>
        <p:spPr>
          <a:xfrm>
            <a:off x="13307735" y="228600"/>
            <a:ext cx="1094065" cy="4266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02938"/>
            <a:ext cx="9022675"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Dependency and Network Errors</a:t>
            </a:r>
            <a:endParaRPr lang="en-US" sz="4450" dirty="0"/>
          </a:p>
        </p:txBody>
      </p:sp>
      <p:sp>
        <p:nvSpPr>
          <p:cNvPr id="3" name="Text 1"/>
          <p:cNvSpPr/>
          <p:nvPr/>
        </p:nvSpPr>
        <p:spPr>
          <a:xfrm>
            <a:off x="2063472" y="2765346"/>
            <a:ext cx="3085624" cy="354330"/>
          </a:xfrm>
          <a:prstGeom prst="rect">
            <a:avLst/>
          </a:prstGeom>
          <a:noFill/>
          <a:ln/>
        </p:spPr>
        <p:txBody>
          <a:bodyPr wrap="none" lIns="0" tIns="0" rIns="0" bIns="0" rtlCol="0" anchor="t"/>
          <a:lstStyle/>
          <a:p>
            <a:pPr algn="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Incompatible Libraries</a:t>
            </a:r>
            <a:endParaRPr lang="en-US" sz="2200" dirty="0"/>
          </a:p>
        </p:txBody>
      </p:sp>
      <p:sp>
        <p:nvSpPr>
          <p:cNvPr id="4" name="Text 2"/>
          <p:cNvSpPr/>
          <p:nvPr/>
        </p:nvSpPr>
        <p:spPr>
          <a:xfrm>
            <a:off x="793790" y="3255764"/>
            <a:ext cx="4355306" cy="1451610"/>
          </a:xfrm>
          <a:prstGeom prst="rect">
            <a:avLst/>
          </a:prstGeom>
          <a:noFill/>
          <a:ln/>
        </p:spPr>
        <p:txBody>
          <a:bodyPr wrap="square" lIns="0" tIns="0" rIns="0" bIns="0" rtlCol="0" anchor="t"/>
          <a:lstStyle/>
          <a:p>
            <a:pPr algn="r" indent="0" marL="0">
              <a:lnSpc>
                <a:spcPts val="2850"/>
              </a:lnSpc>
              <a:buNone/>
            </a:pPr>
            <a:r>
              <a:rPr lang="en-US" sz="1750" dirty="0">
                <a:solidFill>
                  <a:srgbClr val="000000"/>
                </a:solidFill>
                <a:latin typeface="Inter" pitchFamily="34" charset="0"/>
                <a:ea typeface="Inter" pitchFamily="34" charset="-122"/>
                <a:cs typeface="Inter" pitchFamily="34" charset="-120"/>
              </a:rPr>
              <a:t>Issues that occur when upgrading or adding libraries with mismatched versions, causing conflicts in your application.</a:t>
            </a:r>
            <a:endParaRPr lang="en-US" sz="1750" dirty="0"/>
          </a:p>
        </p:txBody>
      </p:sp>
      <p:pic>
        <p:nvPicPr>
          <p:cNvPr id="5" name="Image 0" descr="preencoded.png">    </p:cNvPr>
          <p:cNvPicPr>
            <a:picLocks noChangeAspect="1"/>
          </p:cNvPicPr>
          <p:nvPr/>
        </p:nvPicPr>
        <p:blipFill>
          <a:blip r:embed="rId1"/>
          <a:stretch>
            <a:fillRect/>
          </a:stretch>
        </p:blipFill>
        <p:spPr>
          <a:xfrm>
            <a:off x="5489258" y="2870002"/>
            <a:ext cx="3651885" cy="3651885"/>
          </a:xfrm>
          <a:prstGeom prst="rect">
            <a:avLst/>
          </a:prstGeom>
        </p:spPr>
      </p:pic>
      <p:sp>
        <p:nvSpPr>
          <p:cNvPr id="6" name="Shape 3"/>
          <p:cNvSpPr/>
          <p:nvPr/>
        </p:nvSpPr>
        <p:spPr>
          <a:xfrm>
            <a:off x="5788938" y="3169682"/>
            <a:ext cx="566976" cy="566976"/>
          </a:xfrm>
          <a:prstGeom prst="roundRect">
            <a:avLst>
              <a:gd name="adj" fmla="val 1611154"/>
            </a:avLst>
          </a:prstGeom>
          <a:solidFill>
            <a:srgbClr val="FBE1D0"/>
          </a:solidFill>
          <a:ln w="7620">
            <a:solidFill>
              <a:srgbClr val="E1C7B6"/>
            </a:solidFill>
            <a:prstDash val="solid"/>
          </a:ln>
        </p:spPr>
      </p:sp>
      <p:pic>
        <p:nvPicPr>
          <p:cNvPr id="7" name="Image 1" descr="preencoded.png">    </p:cNvPr>
          <p:cNvPicPr>
            <a:picLocks noChangeAspect="1"/>
          </p:cNvPicPr>
          <p:nvPr/>
        </p:nvPicPr>
        <p:blipFill>
          <a:blip r:embed="rId2"/>
          <a:stretch>
            <a:fillRect/>
          </a:stretch>
        </p:blipFill>
        <p:spPr>
          <a:xfrm>
            <a:off x="5944791" y="3293626"/>
            <a:ext cx="255151" cy="318968"/>
          </a:xfrm>
          <a:prstGeom prst="rect">
            <a:avLst/>
          </a:prstGeom>
        </p:spPr>
      </p:pic>
      <p:sp>
        <p:nvSpPr>
          <p:cNvPr id="8" name="Text 4"/>
          <p:cNvSpPr/>
          <p:nvPr/>
        </p:nvSpPr>
        <p:spPr>
          <a:xfrm>
            <a:off x="9481304" y="2946797"/>
            <a:ext cx="3077408"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Native Module Linking</a:t>
            </a:r>
            <a:endParaRPr lang="en-US" sz="2200" dirty="0"/>
          </a:p>
        </p:txBody>
      </p:sp>
      <p:sp>
        <p:nvSpPr>
          <p:cNvPr id="9" name="Text 5"/>
          <p:cNvSpPr/>
          <p:nvPr/>
        </p:nvSpPr>
        <p:spPr>
          <a:xfrm>
            <a:off x="9481304" y="3437215"/>
            <a:ext cx="4355306"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Problems when accessing native device features like camera or geolocation, due to improper linking or configuration.</a:t>
            </a:r>
            <a:endParaRPr lang="en-US" sz="1750" dirty="0"/>
          </a:p>
        </p:txBody>
      </p:sp>
      <p:pic>
        <p:nvPicPr>
          <p:cNvPr id="10" name="Image 2" descr="preencoded.png">    </p:cNvPr>
          <p:cNvPicPr>
            <a:picLocks noChangeAspect="1"/>
          </p:cNvPicPr>
          <p:nvPr/>
        </p:nvPicPr>
        <p:blipFill>
          <a:blip r:embed="rId3"/>
          <a:stretch>
            <a:fillRect/>
          </a:stretch>
        </p:blipFill>
        <p:spPr>
          <a:xfrm>
            <a:off x="5489258" y="2870002"/>
            <a:ext cx="3651885" cy="3651885"/>
          </a:xfrm>
          <a:prstGeom prst="rect">
            <a:avLst/>
          </a:prstGeom>
        </p:spPr>
      </p:pic>
      <p:sp>
        <p:nvSpPr>
          <p:cNvPr id="11" name="Shape 6"/>
          <p:cNvSpPr/>
          <p:nvPr/>
        </p:nvSpPr>
        <p:spPr>
          <a:xfrm>
            <a:off x="8274368" y="3169682"/>
            <a:ext cx="566976" cy="566976"/>
          </a:xfrm>
          <a:prstGeom prst="roundRect">
            <a:avLst>
              <a:gd name="adj" fmla="val 1611154"/>
            </a:avLst>
          </a:prstGeom>
          <a:solidFill>
            <a:srgbClr val="FBE1D0"/>
          </a:solidFill>
          <a:ln w="7620">
            <a:solidFill>
              <a:srgbClr val="E1C7B6"/>
            </a:solidFill>
            <a:prstDash val="solid"/>
          </a:ln>
        </p:spPr>
      </p:sp>
      <p:pic>
        <p:nvPicPr>
          <p:cNvPr id="12" name="Image 3" descr="preencoded.png">    </p:cNvPr>
          <p:cNvPicPr>
            <a:picLocks noChangeAspect="1"/>
          </p:cNvPicPr>
          <p:nvPr/>
        </p:nvPicPr>
        <p:blipFill>
          <a:blip r:embed="rId4"/>
          <a:stretch>
            <a:fillRect/>
          </a:stretch>
        </p:blipFill>
        <p:spPr>
          <a:xfrm>
            <a:off x="8430220" y="3293626"/>
            <a:ext cx="255151" cy="318968"/>
          </a:xfrm>
          <a:prstGeom prst="rect">
            <a:avLst/>
          </a:prstGeom>
        </p:spPr>
      </p:pic>
      <p:sp>
        <p:nvSpPr>
          <p:cNvPr id="13" name="Text 7"/>
          <p:cNvSpPr/>
          <p:nvPr/>
        </p:nvSpPr>
        <p:spPr>
          <a:xfrm>
            <a:off x="9481304" y="504753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Failed to Fetch</a:t>
            </a:r>
            <a:endParaRPr lang="en-US" sz="2200" dirty="0"/>
          </a:p>
        </p:txBody>
      </p:sp>
      <p:sp>
        <p:nvSpPr>
          <p:cNvPr id="14" name="Text 8"/>
          <p:cNvSpPr/>
          <p:nvPr/>
        </p:nvSpPr>
        <p:spPr>
          <a:xfrm>
            <a:off x="9481304" y="5537954"/>
            <a:ext cx="4355306"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Caused by an unreachable server, incorrect API endpoint, or network connectivity issues.</a:t>
            </a:r>
            <a:endParaRPr lang="en-US" sz="1750" dirty="0"/>
          </a:p>
        </p:txBody>
      </p:sp>
      <p:pic>
        <p:nvPicPr>
          <p:cNvPr id="15" name="Image 4" descr="preencoded.png">    </p:cNvPr>
          <p:cNvPicPr>
            <a:picLocks noChangeAspect="1"/>
          </p:cNvPicPr>
          <p:nvPr/>
        </p:nvPicPr>
        <p:blipFill>
          <a:blip r:embed="rId5"/>
          <a:stretch>
            <a:fillRect/>
          </a:stretch>
        </p:blipFill>
        <p:spPr>
          <a:xfrm>
            <a:off x="5489258" y="2870002"/>
            <a:ext cx="3651885" cy="3651885"/>
          </a:xfrm>
          <a:prstGeom prst="rect">
            <a:avLst/>
          </a:prstGeom>
        </p:spPr>
      </p:pic>
      <p:sp>
        <p:nvSpPr>
          <p:cNvPr id="16" name="Shape 9"/>
          <p:cNvSpPr/>
          <p:nvPr/>
        </p:nvSpPr>
        <p:spPr>
          <a:xfrm>
            <a:off x="8274368" y="5655112"/>
            <a:ext cx="566976" cy="566976"/>
          </a:xfrm>
          <a:prstGeom prst="roundRect">
            <a:avLst>
              <a:gd name="adj" fmla="val 1611154"/>
            </a:avLst>
          </a:prstGeom>
          <a:solidFill>
            <a:srgbClr val="FBE1D0"/>
          </a:solidFill>
          <a:ln w="7620">
            <a:solidFill>
              <a:srgbClr val="E1C7B6"/>
            </a:solidFill>
            <a:prstDash val="solid"/>
          </a:ln>
        </p:spPr>
      </p:sp>
      <p:pic>
        <p:nvPicPr>
          <p:cNvPr id="17" name="Image 5" descr="preencoded.png">    </p:cNvPr>
          <p:cNvPicPr>
            <a:picLocks noChangeAspect="1"/>
          </p:cNvPicPr>
          <p:nvPr/>
        </p:nvPicPr>
        <p:blipFill>
          <a:blip r:embed="rId6"/>
          <a:stretch>
            <a:fillRect/>
          </a:stretch>
        </p:blipFill>
        <p:spPr>
          <a:xfrm>
            <a:off x="8430220" y="5779056"/>
            <a:ext cx="255151" cy="318968"/>
          </a:xfrm>
          <a:prstGeom prst="rect">
            <a:avLst/>
          </a:prstGeom>
        </p:spPr>
      </p:pic>
      <p:sp>
        <p:nvSpPr>
          <p:cNvPr id="18" name="Text 10"/>
          <p:cNvSpPr/>
          <p:nvPr/>
        </p:nvSpPr>
        <p:spPr>
          <a:xfrm>
            <a:off x="2313861" y="5047536"/>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CORS Issues</a:t>
            </a:r>
            <a:endParaRPr lang="en-US" sz="2200" dirty="0"/>
          </a:p>
        </p:txBody>
      </p:sp>
      <p:sp>
        <p:nvSpPr>
          <p:cNvPr id="19" name="Text 11"/>
          <p:cNvSpPr/>
          <p:nvPr/>
        </p:nvSpPr>
        <p:spPr>
          <a:xfrm>
            <a:off x="793790" y="5537954"/>
            <a:ext cx="4355306" cy="1088708"/>
          </a:xfrm>
          <a:prstGeom prst="rect">
            <a:avLst/>
          </a:prstGeom>
          <a:noFill/>
          <a:ln/>
        </p:spPr>
        <p:txBody>
          <a:bodyPr wrap="square" lIns="0" tIns="0" rIns="0" bIns="0" rtlCol="0" anchor="t"/>
          <a:lstStyle/>
          <a:p>
            <a:pPr algn="r" indent="0" marL="0">
              <a:lnSpc>
                <a:spcPts val="2850"/>
              </a:lnSpc>
              <a:buNone/>
            </a:pPr>
            <a:r>
              <a:rPr lang="en-US" sz="1750" dirty="0">
                <a:solidFill>
                  <a:srgbClr val="000000"/>
                </a:solidFill>
                <a:latin typeface="Inter" pitchFamily="34" charset="0"/>
                <a:ea typeface="Inter" pitchFamily="34" charset="-122"/>
                <a:cs typeface="Inter" pitchFamily="34" charset="-120"/>
              </a:rPr>
              <a:t>Occur when making API requests to a different domain without the right permissions, blocking data access.</a:t>
            </a:r>
            <a:endParaRPr lang="en-US" sz="1750" dirty="0"/>
          </a:p>
        </p:txBody>
      </p:sp>
      <p:pic>
        <p:nvPicPr>
          <p:cNvPr id="20" name="Image 6" descr="preencoded.png">    </p:cNvPr>
          <p:cNvPicPr>
            <a:picLocks noChangeAspect="1"/>
          </p:cNvPicPr>
          <p:nvPr/>
        </p:nvPicPr>
        <p:blipFill>
          <a:blip r:embed="rId7"/>
          <a:stretch>
            <a:fillRect/>
          </a:stretch>
        </p:blipFill>
        <p:spPr>
          <a:xfrm>
            <a:off x="5489258" y="2870002"/>
            <a:ext cx="3651885" cy="3651885"/>
          </a:xfrm>
          <a:prstGeom prst="rect">
            <a:avLst/>
          </a:prstGeom>
        </p:spPr>
      </p:pic>
      <p:sp>
        <p:nvSpPr>
          <p:cNvPr id="21" name="Shape 12"/>
          <p:cNvSpPr/>
          <p:nvPr/>
        </p:nvSpPr>
        <p:spPr>
          <a:xfrm>
            <a:off x="5788938" y="5655112"/>
            <a:ext cx="566976" cy="566976"/>
          </a:xfrm>
          <a:prstGeom prst="roundRect">
            <a:avLst>
              <a:gd name="adj" fmla="val 1611154"/>
            </a:avLst>
          </a:prstGeom>
          <a:solidFill>
            <a:srgbClr val="FBE1D0"/>
          </a:solidFill>
          <a:ln w="7620">
            <a:solidFill>
              <a:srgbClr val="E1C7B6"/>
            </a:solidFill>
            <a:prstDash val="solid"/>
          </a:ln>
        </p:spPr>
      </p:sp>
      <p:pic>
        <p:nvPicPr>
          <p:cNvPr id="22" name="Image 7" descr="preencoded.png">    </p:cNvPr>
          <p:cNvPicPr>
            <a:picLocks noChangeAspect="1"/>
          </p:cNvPicPr>
          <p:nvPr/>
        </p:nvPicPr>
        <p:blipFill>
          <a:blip r:embed="rId8"/>
          <a:stretch>
            <a:fillRect/>
          </a:stretch>
        </p:blipFill>
        <p:spPr>
          <a:xfrm>
            <a:off x="5944791" y="5779056"/>
            <a:ext cx="255151" cy="318968"/>
          </a:xfrm>
          <a:prstGeom prst="rect">
            <a:avLst/>
          </a:prstGeom>
        </p:spPr>
      </p:pic>
      <p:pic>
        <p:nvPicPr>
          <p:cNvPr id="23" name="Image 8" descr="preencoded.png">    </p:cNvPr>
          <p:cNvPicPr>
            <a:picLocks noChangeAspect="1"/>
          </p:cNvPicPr>
          <p:nvPr/>
        </p:nvPicPr>
        <p:blipFill>
          <a:blip r:embed="rId9"/>
          <a:stretch>
            <a:fillRect/>
          </a:stretch>
        </p:blipFill>
        <p:spPr>
          <a:xfrm>
            <a:off x="13307735" y="228600"/>
            <a:ext cx="1094065" cy="4266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79133"/>
            <a:ext cx="8055531" cy="637937"/>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Try-Catch Block Implementation</a:t>
            </a:r>
            <a:endParaRPr lang="en-US" sz="4000" dirty="0"/>
          </a:p>
        </p:txBody>
      </p:sp>
      <p:sp>
        <p:nvSpPr>
          <p:cNvPr id="3" name="Shape 1"/>
          <p:cNvSpPr/>
          <p:nvPr/>
        </p:nvSpPr>
        <p:spPr>
          <a:xfrm>
            <a:off x="793790" y="1725335"/>
            <a:ext cx="2173724" cy="1176099"/>
          </a:xfrm>
          <a:prstGeom prst="roundRect">
            <a:avLst>
              <a:gd name="adj" fmla="val 7290"/>
            </a:avLst>
          </a:prstGeom>
          <a:solidFill>
            <a:srgbClr val="FBE1D0"/>
          </a:solidFill>
          <a:ln w="7620">
            <a:solidFill>
              <a:srgbClr val="E1C7B6"/>
            </a:solidFill>
            <a:prstDash val="solid"/>
          </a:ln>
        </p:spPr>
      </p:sp>
      <p:pic>
        <p:nvPicPr>
          <p:cNvPr id="4" name="Image 0" descr="preencoded.png">    </p:cNvPr>
          <p:cNvPicPr>
            <a:picLocks noChangeAspect="1"/>
          </p:cNvPicPr>
          <p:nvPr/>
        </p:nvPicPr>
        <p:blipFill>
          <a:blip r:embed="rId1"/>
          <a:stretch>
            <a:fillRect/>
          </a:stretch>
        </p:blipFill>
        <p:spPr>
          <a:xfrm>
            <a:off x="1737122" y="2133957"/>
            <a:ext cx="287060" cy="358735"/>
          </a:xfrm>
          <a:prstGeom prst="rect">
            <a:avLst/>
          </a:prstGeom>
        </p:spPr>
      </p:pic>
      <p:sp>
        <p:nvSpPr>
          <p:cNvPr id="5" name="Text 2"/>
          <p:cNvSpPr/>
          <p:nvPr/>
        </p:nvSpPr>
        <p:spPr>
          <a:xfrm>
            <a:off x="3171587" y="1929408"/>
            <a:ext cx="3197662"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Identify Error-Prone Code</a:t>
            </a:r>
            <a:endParaRPr lang="en-US" sz="2000" dirty="0"/>
          </a:p>
        </p:txBody>
      </p:sp>
      <p:sp>
        <p:nvSpPr>
          <p:cNvPr id="6" name="Text 3"/>
          <p:cNvSpPr/>
          <p:nvPr/>
        </p:nvSpPr>
        <p:spPr>
          <a:xfrm>
            <a:off x="3171587" y="2370653"/>
            <a:ext cx="4611886"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Recognize sections that might throw exceptions</a:t>
            </a:r>
            <a:endParaRPr lang="en-US" sz="1600" dirty="0"/>
          </a:p>
        </p:txBody>
      </p:sp>
      <p:sp>
        <p:nvSpPr>
          <p:cNvPr id="7" name="Shape 4"/>
          <p:cNvSpPr/>
          <p:nvPr/>
        </p:nvSpPr>
        <p:spPr>
          <a:xfrm>
            <a:off x="3069550" y="2891909"/>
            <a:ext cx="10665023" cy="11430"/>
          </a:xfrm>
          <a:prstGeom prst="roundRect">
            <a:avLst>
              <a:gd name="adj" fmla="val 750139"/>
            </a:avLst>
          </a:prstGeom>
          <a:solidFill>
            <a:srgbClr val="E1C7B6"/>
          </a:solidFill>
          <a:ln/>
        </p:spPr>
      </p:sp>
      <p:sp>
        <p:nvSpPr>
          <p:cNvPr id="8" name="Shape 5"/>
          <p:cNvSpPr/>
          <p:nvPr/>
        </p:nvSpPr>
        <p:spPr>
          <a:xfrm>
            <a:off x="793790" y="3003471"/>
            <a:ext cx="4347567" cy="1176099"/>
          </a:xfrm>
          <a:prstGeom prst="roundRect">
            <a:avLst>
              <a:gd name="adj" fmla="val 7290"/>
            </a:avLst>
          </a:prstGeom>
          <a:solidFill>
            <a:srgbClr val="FBE1D0"/>
          </a:solidFill>
          <a:ln w="7620">
            <a:solidFill>
              <a:srgbClr val="E1C7B6"/>
            </a:solidFill>
            <a:prstDash val="solid"/>
          </a:ln>
        </p:spPr>
      </p:sp>
      <p:pic>
        <p:nvPicPr>
          <p:cNvPr id="9" name="Image 1" descr="preencoded.png">    </p:cNvPr>
          <p:cNvPicPr>
            <a:picLocks noChangeAspect="1"/>
          </p:cNvPicPr>
          <p:nvPr/>
        </p:nvPicPr>
        <p:blipFill>
          <a:blip r:embed="rId2"/>
          <a:stretch>
            <a:fillRect/>
          </a:stretch>
        </p:blipFill>
        <p:spPr>
          <a:xfrm>
            <a:off x="2824043" y="3412093"/>
            <a:ext cx="287060" cy="358735"/>
          </a:xfrm>
          <a:prstGeom prst="rect">
            <a:avLst/>
          </a:prstGeom>
        </p:spPr>
      </p:pic>
      <p:sp>
        <p:nvSpPr>
          <p:cNvPr id="10" name="Text 6"/>
          <p:cNvSpPr/>
          <p:nvPr/>
        </p:nvSpPr>
        <p:spPr>
          <a:xfrm>
            <a:off x="5345430" y="3207544"/>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Wrap in Try Block</a:t>
            </a:r>
            <a:endParaRPr lang="en-US" sz="2000" dirty="0"/>
          </a:p>
        </p:txBody>
      </p:sp>
      <p:sp>
        <p:nvSpPr>
          <p:cNvPr id="11" name="Text 7"/>
          <p:cNvSpPr/>
          <p:nvPr/>
        </p:nvSpPr>
        <p:spPr>
          <a:xfrm>
            <a:off x="5345430" y="3648789"/>
            <a:ext cx="4405551"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Enclose risky code in protective try statement</a:t>
            </a:r>
            <a:endParaRPr lang="en-US" sz="1600" dirty="0"/>
          </a:p>
        </p:txBody>
      </p:sp>
      <p:sp>
        <p:nvSpPr>
          <p:cNvPr id="12" name="Shape 8"/>
          <p:cNvSpPr/>
          <p:nvPr/>
        </p:nvSpPr>
        <p:spPr>
          <a:xfrm>
            <a:off x="5243393" y="4170045"/>
            <a:ext cx="8491180" cy="11430"/>
          </a:xfrm>
          <a:prstGeom prst="roundRect">
            <a:avLst>
              <a:gd name="adj" fmla="val 750139"/>
            </a:avLst>
          </a:prstGeom>
          <a:solidFill>
            <a:srgbClr val="E1C7B6"/>
          </a:solidFill>
          <a:ln/>
        </p:spPr>
      </p:sp>
      <p:sp>
        <p:nvSpPr>
          <p:cNvPr id="13" name="Shape 9"/>
          <p:cNvSpPr/>
          <p:nvPr/>
        </p:nvSpPr>
        <p:spPr>
          <a:xfrm>
            <a:off x="793790" y="4281607"/>
            <a:ext cx="6521410" cy="1176099"/>
          </a:xfrm>
          <a:prstGeom prst="roundRect">
            <a:avLst>
              <a:gd name="adj" fmla="val 7290"/>
            </a:avLst>
          </a:prstGeom>
          <a:solidFill>
            <a:srgbClr val="FBE1D0"/>
          </a:solidFill>
          <a:ln w="7620">
            <a:solidFill>
              <a:srgbClr val="E1C7B6"/>
            </a:solidFill>
            <a:prstDash val="solid"/>
          </a:ln>
        </p:spPr>
      </p:sp>
      <p:pic>
        <p:nvPicPr>
          <p:cNvPr id="14" name="Image 2" descr="preencoded.png">    </p:cNvPr>
          <p:cNvPicPr>
            <a:picLocks noChangeAspect="1"/>
          </p:cNvPicPr>
          <p:nvPr/>
        </p:nvPicPr>
        <p:blipFill>
          <a:blip r:embed="rId3"/>
          <a:stretch>
            <a:fillRect/>
          </a:stretch>
        </p:blipFill>
        <p:spPr>
          <a:xfrm>
            <a:off x="3910965" y="4690229"/>
            <a:ext cx="287060" cy="358735"/>
          </a:xfrm>
          <a:prstGeom prst="rect">
            <a:avLst/>
          </a:prstGeom>
        </p:spPr>
      </p:pic>
      <p:sp>
        <p:nvSpPr>
          <p:cNvPr id="15" name="Text 10"/>
          <p:cNvSpPr/>
          <p:nvPr/>
        </p:nvSpPr>
        <p:spPr>
          <a:xfrm>
            <a:off x="7519273" y="4485680"/>
            <a:ext cx="2717006"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Handle in Catch Block</a:t>
            </a:r>
            <a:endParaRPr lang="en-US" sz="2000" dirty="0"/>
          </a:p>
        </p:txBody>
      </p:sp>
      <p:sp>
        <p:nvSpPr>
          <p:cNvPr id="16" name="Text 11"/>
          <p:cNvSpPr/>
          <p:nvPr/>
        </p:nvSpPr>
        <p:spPr>
          <a:xfrm>
            <a:off x="7519273" y="4926925"/>
            <a:ext cx="3511391"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Implement recovery or fallback logic</a:t>
            </a:r>
            <a:endParaRPr lang="en-US" sz="1600" dirty="0"/>
          </a:p>
        </p:txBody>
      </p:sp>
      <p:sp>
        <p:nvSpPr>
          <p:cNvPr id="17" name="Text 12"/>
          <p:cNvSpPr/>
          <p:nvPr/>
        </p:nvSpPr>
        <p:spPr>
          <a:xfrm>
            <a:off x="793790" y="5687258"/>
            <a:ext cx="13042821" cy="980123"/>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Try-catch blocks are useful for catching synchronous errors or exceptions in JavaScript, preventing the app from crashing. You can wrap potentially error-prone code in a try block and handle any errors in the catch block, providing graceful fallbacks or user notifications.</a:t>
            </a:r>
            <a:endParaRPr lang="en-US" sz="1600" dirty="0"/>
          </a:p>
        </p:txBody>
      </p:sp>
      <p:sp>
        <p:nvSpPr>
          <p:cNvPr id="18" name="Text 13"/>
          <p:cNvSpPr/>
          <p:nvPr/>
        </p:nvSpPr>
        <p:spPr>
          <a:xfrm>
            <a:off x="793790" y="6896933"/>
            <a:ext cx="13042821"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This approach is particularly valuable for operations that might fail due to unexpected input values, mathematical operations that could result in invalid calculations, or when working with potentially malformed data.</a:t>
            </a:r>
            <a:endParaRPr lang="en-US" sz="1600" dirty="0"/>
          </a:p>
        </p:txBody>
      </p:sp>
      <p:pic>
        <p:nvPicPr>
          <p:cNvPr id="19" name="Image 3" descr="preencoded.png">    </p:cNvPr>
          <p:cNvPicPr>
            <a:picLocks noChangeAspect="1"/>
          </p:cNvPicPr>
          <p:nvPr/>
        </p:nvPicPr>
        <p:blipFill>
          <a:blip r:embed="rId4"/>
          <a:stretch>
            <a:fillRect/>
          </a:stretch>
        </p:blipFill>
        <p:spPr>
          <a:xfrm>
            <a:off x="13307735" y="228600"/>
            <a:ext cx="1094065" cy="4266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2025-05-09T16:54:19Z</dcterms:created>
  <dcterms:modified xsi:type="dcterms:W3CDTF">2025-05-09T16:54:19Z</dcterms:modified>
</cp:coreProperties>
</file>